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8" r:id="rId2"/>
    <p:sldId id="393" r:id="rId3"/>
    <p:sldId id="396" r:id="rId4"/>
    <p:sldId id="397" r:id="rId5"/>
    <p:sldId id="399" r:id="rId6"/>
    <p:sldId id="400" r:id="rId7"/>
    <p:sldId id="412" r:id="rId8"/>
    <p:sldId id="411" r:id="rId9"/>
    <p:sldId id="403" r:id="rId10"/>
    <p:sldId id="404" r:id="rId11"/>
    <p:sldId id="409" r:id="rId12"/>
    <p:sldId id="406" r:id="rId13"/>
    <p:sldId id="405" r:id="rId14"/>
    <p:sldId id="408" r:id="rId15"/>
    <p:sldId id="413" r:id="rId16"/>
    <p:sldId id="316" r:id="rId17"/>
    <p:sldId id="293" r:id="rId18"/>
  </p:sldIdLst>
  <p:sldSz cx="12192000" cy="6858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나눔스퀘어 ExtraBold" panose="020B0600000101010101" pitchFamily="50" charset="-127"/>
      <p:bold r:id="rId21"/>
    </p:embeddedFont>
    <p:embeddedFont>
      <p:font typeface="나눔스퀘어 네오 Bold" panose="00000800000000000000" pitchFamily="2" charset="-127"/>
      <p:bold r:id="rId22"/>
    </p:embeddedFont>
    <p:embeddedFont>
      <p:font typeface="나눔스퀘어 네오 ExtraBold" panose="00000900000000000000" pitchFamily="2" charset="-127"/>
      <p:bold r:id="rId23"/>
    </p:embeddedFont>
    <p:embeddedFont>
      <p:font typeface="나눔스퀘어 네오 Regular" panose="00000500000000000000" pitchFamily="2" charset="-127"/>
      <p:regular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AA1"/>
    <a:srgbClr val="002060"/>
    <a:srgbClr val="D33B3B"/>
    <a:srgbClr val="3C3D40"/>
    <a:srgbClr val="050705"/>
    <a:srgbClr val="3E3E3E"/>
    <a:srgbClr val="FAFAFA"/>
    <a:srgbClr val="FFFFFF"/>
    <a:srgbClr val="2664F7"/>
    <a:srgbClr val="EC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5338" autoAdjust="0"/>
  </p:normalViewPr>
  <p:slideViewPr>
    <p:cSldViewPr snapToGrid="0">
      <p:cViewPr varScale="1">
        <p:scale>
          <a:sx n="83" d="100"/>
          <a:sy n="83" d="100"/>
        </p:scale>
        <p:origin x="3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787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2024-08-29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34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Good agree </a:t>
            </a:r>
            <a:r>
              <a:rPr lang="en-US" altLang="ko-KR" dirty="0" err="1"/>
              <a:t>ments</a:t>
            </a:r>
            <a:r>
              <a:rPr lang="en-US" altLang="ko-KR" dirty="0"/>
              <a:t> </a:t>
            </a:r>
          </a:p>
          <a:p>
            <a:r>
              <a:rPr lang="en-US" altLang="ko-KR" dirty="0"/>
              <a:t>WHOWS GOOD AGREEMENT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15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Correlation</a:t>
            </a:r>
            <a:r>
              <a:rPr lang="ko-KR" altLang="en-US" dirty="0"/>
              <a:t>만 넣고</a:t>
            </a:r>
            <a:endParaRPr lang="en-US" altLang="ko-KR" dirty="0"/>
          </a:p>
          <a:p>
            <a:r>
              <a:rPr lang="en-US" altLang="ko-KR" dirty="0"/>
              <a:t>Disagreements observed between every satellites over China and North </a:t>
            </a:r>
            <a:br>
              <a:rPr lang="en-US" altLang="ko-KR" dirty="0"/>
            </a:br>
            <a:endParaRPr lang="en-US" altLang="ko-KR" dirty="0"/>
          </a:p>
          <a:p>
            <a:r>
              <a:rPr lang="ko-KR" altLang="en-US" dirty="0" err="1"/>
              <a:t>선이랑</a:t>
            </a:r>
            <a:r>
              <a:rPr lang="ko-KR" altLang="en-US" dirty="0"/>
              <a:t> </a:t>
            </a:r>
            <a:r>
              <a:rPr lang="en-US" altLang="ko-KR" dirty="0"/>
              <a:t>R</a:t>
            </a:r>
            <a:r>
              <a:rPr lang="ko-KR" altLang="en-US" dirty="0"/>
              <a:t>을 제외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234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21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317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823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27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951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645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101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25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CHANGED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2806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05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GEMS NO2 </a:t>
            </a:r>
            <a:r>
              <a:rPr lang="ko-KR" altLang="en-US" dirty="0"/>
              <a:t>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07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래픽 1">
            <a:extLst>
              <a:ext uri="{FF2B5EF4-FFF2-40B4-BE49-F238E27FC236}">
                <a16:creationId xmlns:a16="http://schemas.microsoft.com/office/drawing/2014/main" id="{6F73C631-3D92-47BD-8F59-E6CC51900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835980" y="2952750"/>
            <a:ext cx="6356019" cy="390524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101FB12-1B64-4686-9B96-A00576BA843F}"/>
              </a:ext>
            </a:extLst>
          </p:cNvPr>
          <p:cNvSpPr/>
          <p:nvPr userDrawn="1"/>
        </p:nvSpPr>
        <p:spPr>
          <a:xfrm>
            <a:off x="941700" y="-1"/>
            <a:ext cx="468000" cy="1971675"/>
          </a:xfrm>
          <a:prstGeom prst="rect">
            <a:avLst/>
          </a:pr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ADE2234-E486-46B8-912F-EBA8B77932DF}"/>
              </a:ext>
            </a:extLst>
          </p:cNvPr>
          <p:cNvSpPr/>
          <p:nvPr userDrawn="1"/>
        </p:nvSpPr>
        <p:spPr>
          <a:xfrm>
            <a:off x="941700" y="1731825"/>
            <a:ext cx="468000" cy="468000"/>
          </a:xfrm>
          <a:prstGeom prst="ellipse">
            <a:avLst/>
          </a:pr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66216C9-C42B-4ECE-B01D-A13242525C54}"/>
              </a:ext>
            </a:extLst>
          </p:cNvPr>
          <p:cNvSpPr/>
          <p:nvPr userDrawn="1"/>
        </p:nvSpPr>
        <p:spPr>
          <a:xfrm>
            <a:off x="941700" y="2387100"/>
            <a:ext cx="468000" cy="468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C9471829-0EBF-454E-913F-492362B58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154FF57A-D63F-4ED2-A622-82383E39D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118974" y="4355461"/>
            <a:ext cx="4073026" cy="2502538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1B81C83E-BFB1-4795-B2BC-6C3C4373BA0A}"/>
              </a:ext>
            </a:extLst>
          </p:cNvPr>
          <p:cNvGrpSpPr/>
          <p:nvPr userDrawn="1"/>
        </p:nvGrpSpPr>
        <p:grpSpPr>
          <a:xfrm>
            <a:off x="703575" y="0"/>
            <a:ext cx="248249" cy="1514476"/>
            <a:chOff x="941700" y="-1"/>
            <a:chExt cx="468000" cy="285510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BDA25D1-823F-4D1F-B9B6-335B803C8222}"/>
                </a:ext>
              </a:extLst>
            </p:cNvPr>
            <p:cNvSpPr/>
            <p:nvPr userDrawn="1"/>
          </p:nvSpPr>
          <p:spPr>
            <a:xfrm>
              <a:off x="941700" y="-1"/>
              <a:ext cx="468000" cy="1971675"/>
            </a:xfrm>
            <a:prstGeom prst="rect">
              <a:avLst/>
            </a:prstGeom>
            <a:solidFill>
              <a:srgbClr val="D3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7F26B75B-7960-423F-92B6-52D9E52C182C}"/>
                </a:ext>
              </a:extLst>
            </p:cNvPr>
            <p:cNvSpPr/>
            <p:nvPr userDrawn="1"/>
          </p:nvSpPr>
          <p:spPr>
            <a:xfrm>
              <a:off x="941700" y="1731825"/>
              <a:ext cx="468000" cy="468000"/>
            </a:xfrm>
            <a:prstGeom prst="ellipse">
              <a:avLst/>
            </a:prstGeom>
            <a:solidFill>
              <a:srgbClr val="D3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31E25C8D-EC29-474F-98E3-2ED212659368}"/>
                </a:ext>
              </a:extLst>
            </p:cNvPr>
            <p:cNvSpPr/>
            <p:nvPr userDrawn="1"/>
          </p:nvSpPr>
          <p:spPr>
            <a:xfrm>
              <a:off x="941700" y="2387100"/>
              <a:ext cx="468000" cy="468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F1A0D02C-823F-426D-A543-A947560976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52017" y="910115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슬라이드 번호 개체 틀 3">
            <a:extLst>
              <a:ext uri="{FF2B5EF4-FFF2-40B4-BE49-F238E27FC236}">
                <a16:creationId xmlns:a16="http://schemas.microsoft.com/office/drawing/2014/main" id="{C37B982F-E942-48D9-B1BC-DF69970E9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6163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78504C32-2C7D-4A0C-B4CC-F6146CF7C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118974" y="4355461"/>
            <a:ext cx="4073026" cy="2502538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B018938E-BF7D-443E-927E-ABAAB2BDE379}"/>
              </a:ext>
            </a:extLst>
          </p:cNvPr>
          <p:cNvGrpSpPr/>
          <p:nvPr userDrawn="1"/>
        </p:nvGrpSpPr>
        <p:grpSpPr>
          <a:xfrm>
            <a:off x="703575" y="0"/>
            <a:ext cx="248249" cy="1514476"/>
            <a:chOff x="941700" y="-1"/>
            <a:chExt cx="468000" cy="285510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B61A7118-95EB-4CFF-89EE-8DEDBCCE938C}"/>
                </a:ext>
              </a:extLst>
            </p:cNvPr>
            <p:cNvSpPr/>
            <p:nvPr userDrawn="1"/>
          </p:nvSpPr>
          <p:spPr>
            <a:xfrm>
              <a:off x="941700" y="-1"/>
              <a:ext cx="468000" cy="1971675"/>
            </a:xfrm>
            <a:prstGeom prst="rect">
              <a:avLst/>
            </a:prstGeom>
            <a:solidFill>
              <a:srgbClr val="D3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CF4D630-CE63-44B9-80E0-6C86A248EE4C}"/>
                </a:ext>
              </a:extLst>
            </p:cNvPr>
            <p:cNvSpPr/>
            <p:nvPr userDrawn="1"/>
          </p:nvSpPr>
          <p:spPr>
            <a:xfrm>
              <a:off x="941700" y="1731825"/>
              <a:ext cx="468000" cy="468000"/>
            </a:xfrm>
            <a:prstGeom prst="ellipse">
              <a:avLst/>
            </a:prstGeom>
            <a:solidFill>
              <a:srgbClr val="D3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DB4C929A-D131-4FF9-89C9-67EB7779DA34}"/>
                </a:ext>
              </a:extLst>
            </p:cNvPr>
            <p:cNvSpPr/>
            <p:nvPr userDrawn="1"/>
          </p:nvSpPr>
          <p:spPr>
            <a:xfrm>
              <a:off x="941700" y="2387100"/>
              <a:ext cx="468000" cy="468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EF8B36F2-00E6-47BD-8D19-D986785A0F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19428" y="1138220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슬라이드 번호 개체 틀 3">
            <a:extLst>
              <a:ext uri="{FF2B5EF4-FFF2-40B4-BE49-F238E27FC236}">
                <a16:creationId xmlns:a16="http://schemas.microsoft.com/office/drawing/2014/main" id="{51544CCD-A0AB-4399-9152-563156554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544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CDA29527-309E-4AC7-A0D9-55CECB07C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716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5E7BE97-342A-4175-A1C2-049A63AB67B9}"/>
              </a:ext>
            </a:extLst>
          </p:cNvPr>
          <p:cNvSpPr/>
          <p:nvPr userDrawn="1"/>
        </p:nvSpPr>
        <p:spPr>
          <a:xfrm>
            <a:off x="-698500" y="2057400"/>
            <a:ext cx="876300" cy="2743200"/>
          </a:xfrm>
          <a:prstGeom prst="roundRect">
            <a:avLst>
              <a:gd name="adj" fmla="val 12319"/>
            </a:avLst>
          </a:pr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3" name="슬라이드 번호 개체 틀 3">
            <a:extLst>
              <a:ext uri="{FF2B5EF4-FFF2-40B4-BE49-F238E27FC236}">
                <a16:creationId xmlns:a16="http://schemas.microsoft.com/office/drawing/2014/main" id="{C38A4E70-C053-4E28-8383-0DFC64C27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3708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64DDED36-C161-445A-BFCB-CB1FA3CB9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D72D180D-7893-45B9-9297-0A6447D34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118974" y="4355461"/>
            <a:ext cx="4073026" cy="2502538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6945975-6B34-4A52-A1B1-CF0D261AC003}"/>
              </a:ext>
            </a:extLst>
          </p:cNvPr>
          <p:cNvGrpSpPr/>
          <p:nvPr userDrawn="1"/>
        </p:nvGrpSpPr>
        <p:grpSpPr>
          <a:xfrm>
            <a:off x="703575" y="0"/>
            <a:ext cx="248249" cy="1514476"/>
            <a:chOff x="941700" y="-1"/>
            <a:chExt cx="468000" cy="285510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645144A-0918-44AD-9F8A-EDA6999CF3E8}"/>
                </a:ext>
              </a:extLst>
            </p:cNvPr>
            <p:cNvSpPr/>
            <p:nvPr userDrawn="1"/>
          </p:nvSpPr>
          <p:spPr>
            <a:xfrm>
              <a:off x="941700" y="-1"/>
              <a:ext cx="468000" cy="1971675"/>
            </a:xfrm>
            <a:prstGeom prst="rect">
              <a:avLst/>
            </a:prstGeom>
            <a:solidFill>
              <a:srgbClr val="0020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C8AF70C-49BE-4AE1-8046-B6AC2500C078}"/>
                </a:ext>
              </a:extLst>
            </p:cNvPr>
            <p:cNvSpPr/>
            <p:nvPr userDrawn="1"/>
          </p:nvSpPr>
          <p:spPr>
            <a:xfrm>
              <a:off x="941700" y="1731825"/>
              <a:ext cx="468000" cy="468000"/>
            </a:xfrm>
            <a:prstGeom prst="ellipse">
              <a:avLst/>
            </a:prstGeom>
            <a:solidFill>
              <a:srgbClr val="0020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FF5EEB8-D474-42CB-BC9D-4E727B68C285}"/>
                </a:ext>
              </a:extLst>
            </p:cNvPr>
            <p:cNvSpPr/>
            <p:nvPr userDrawn="1"/>
          </p:nvSpPr>
          <p:spPr>
            <a:xfrm>
              <a:off x="941700" y="2387100"/>
              <a:ext cx="468000" cy="468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sp>
        <p:nvSpPr>
          <p:cNvPr id="10" name="슬라이드 번호 개체 틀 3">
            <a:extLst>
              <a:ext uri="{FF2B5EF4-FFF2-40B4-BE49-F238E27FC236}">
                <a16:creationId xmlns:a16="http://schemas.microsoft.com/office/drawing/2014/main" id="{2B8AAE58-2E6C-41B2-8766-53314725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195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래픽 7">
            <a:extLst>
              <a:ext uri="{FF2B5EF4-FFF2-40B4-BE49-F238E27FC236}">
                <a16:creationId xmlns:a16="http://schemas.microsoft.com/office/drawing/2014/main" id="{13F98ED8-15D3-4873-B5FA-DE7829C33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34554" y="3873500"/>
            <a:ext cx="4857445" cy="2984499"/>
          </a:xfrm>
          <a:prstGeom prst="rect">
            <a:avLst/>
          </a:prstGeom>
        </p:spPr>
      </p:pic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4CD62DE7-3057-43E9-8A36-49039C1FC71F}"/>
              </a:ext>
            </a:extLst>
          </p:cNvPr>
          <p:cNvSpPr/>
          <p:nvPr userDrawn="1"/>
        </p:nvSpPr>
        <p:spPr>
          <a:xfrm flipV="1">
            <a:off x="1128712" y="0"/>
            <a:ext cx="10072688" cy="200024"/>
          </a:xfrm>
          <a:custGeom>
            <a:avLst/>
            <a:gdLst>
              <a:gd name="connsiteX0" fmla="*/ 0 w 10072688"/>
              <a:gd name="connsiteY0" fmla="*/ 200024 h 200024"/>
              <a:gd name="connsiteX1" fmla="*/ 10072688 w 10072688"/>
              <a:gd name="connsiteY1" fmla="*/ 200024 h 200024"/>
              <a:gd name="connsiteX2" fmla="*/ 10072688 w 10072688"/>
              <a:gd name="connsiteY2" fmla="*/ 139898 h 200024"/>
              <a:gd name="connsiteX3" fmla="*/ 9932790 w 10072688"/>
              <a:gd name="connsiteY3" fmla="*/ 0 h 200024"/>
              <a:gd name="connsiteX4" fmla="*/ 139898 w 10072688"/>
              <a:gd name="connsiteY4" fmla="*/ 0 h 200024"/>
              <a:gd name="connsiteX5" fmla="*/ 0 w 10072688"/>
              <a:gd name="connsiteY5" fmla="*/ 139898 h 20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688" h="200024">
                <a:moveTo>
                  <a:pt x="0" y="200024"/>
                </a:moveTo>
                <a:lnTo>
                  <a:pt x="10072688" y="200024"/>
                </a:lnTo>
                <a:lnTo>
                  <a:pt x="10072688" y="139898"/>
                </a:lnTo>
                <a:cubicBezTo>
                  <a:pt x="10072688" y="62634"/>
                  <a:pt x="10010054" y="0"/>
                  <a:pt x="9932790" y="0"/>
                </a:cubicBezTo>
                <a:lnTo>
                  <a:pt x="139898" y="0"/>
                </a:lnTo>
                <a:cubicBezTo>
                  <a:pt x="62634" y="0"/>
                  <a:pt x="0" y="62634"/>
                  <a:pt x="0" y="139898"/>
                </a:cubicBez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AD4E488A-4161-4884-8B6C-AA812CB111DC}"/>
              </a:ext>
            </a:extLst>
          </p:cNvPr>
          <p:cNvSpPr/>
          <p:nvPr userDrawn="1"/>
        </p:nvSpPr>
        <p:spPr>
          <a:xfrm>
            <a:off x="1128712" y="6657976"/>
            <a:ext cx="10072688" cy="200024"/>
          </a:xfrm>
          <a:custGeom>
            <a:avLst/>
            <a:gdLst>
              <a:gd name="connsiteX0" fmla="*/ 0 w 10072688"/>
              <a:gd name="connsiteY0" fmla="*/ 200024 h 200024"/>
              <a:gd name="connsiteX1" fmla="*/ 10072688 w 10072688"/>
              <a:gd name="connsiteY1" fmla="*/ 200024 h 200024"/>
              <a:gd name="connsiteX2" fmla="*/ 10072688 w 10072688"/>
              <a:gd name="connsiteY2" fmla="*/ 139898 h 200024"/>
              <a:gd name="connsiteX3" fmla="*/ 9932790 w 10072688"/>
              <a:gd name="connsiteY3" fmla="*/ 0 h 200024"/>
              <a:gd name="connsiteX4" fmla="*/ 139898 w 10072688"/>
              <a:gd name="connsiteY4" fmla="*/ 0 h 200024"/>
              <a:gd name="connsiteX5" fmla="*/ 0 w 10072688"/>
              <a:gd name="connsiteY5" fmla="*/ 139898 h 20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688" h="200024">
                <a:moveTo>
                  <a:pt x="0" y="200024"/>
                </a:moveTo>
                <a:lnTo>
                  <a:pt x="10072688" y="200024"/>
                </a:lnTo>
                <a:lnTo>
                  <a:pt x="10072688" y="139898"/>
                </a:lnTo>
                <a:cubicBezTo>
                  <a:pt x="10072688" y="62634"/>
                  <a:pt x="10010054" y="0"/>
                  <a:pt x="9932790" y="0"/>
                </a:cubicBezTo>
                <a:lnTo>
                  <a:pt x="139898" y="0"/>
                </a:lnTo>
                <a:cubicBezTo>
                  <a:pt x="62634" y="0"/>
                  <a:pt x="0" y="62634"/>
                  <a:pt x="0" y="139898"/>
                </a:cubicBez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5" name="슬라이드 번호 개체 틀 3">
            <a:extLst>
              <a:ext uri="{FF2B5EF4-FFF2-40B4-BE49-F238E27FC236}">
                <a16:creationId xmlns:a16="http://schemas.microsoft.com/office/drawing/2014/main" id="{34BC3AAD-D397-46F1-8683-84EA06E7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250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57F4271A-4826-4C5E-BA2B-A31942BB3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34554" y="3873500"/>
            <a:ext cx="4857445" cy="2984499"/>
          </a:xfrm>
          <a:prstGeom prst="rect">
            <a:avLst/>
          </a:prstGeom>
        </p:spPr>
      </p:pic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DDC9CCA4-63E8-4619-9894-5BC8EEA2B1CB}"/>
              </a:ext>
            </a:extLst>
          </p:cNvPr>
          <p:cNvSpPr/>
          <p:nvPr userDrawn="1"/>
        </p:nvSpPr>
        <p:spPr>
          <a:xfrm>
            <a:off x="0" y="1308100"/>
            <a:ext cx="177800" cy="4241800"/>
          </a:xfrm>
          <a:custGeom>
            <a:avLst/>
            <a:gdLst>
              <a:gd name="connsiteX0" fmla="*/ 0 w 177800"/>
              <a:gd name="connsiteY0" fmla="*/ 0 h 4241800"/>
              <a:gd name="connsiteX1" fmla="*/ 69849 w 177800"/>
              <a:gd name="connsiteY1" fmla="*/ 0 h 4241800"/>
              <a:gd name="connsiteX2" fmla="*/ 177800 w 177800"/>
              <a:gd name="connsiteY2" fmla="*/ 107951 h 4241800"/>
              <a:gd name="connsiteX3" fmla="*/ 177800 w 177800"/>
              <a:gd name="connsiteY3" fmla="*/ 4133849 h 4241800"/>
              <a:gd name="connsiteX4" fmla="*/ 69849 w 177800"/>
              <a:gd name="connsiteY4" fmla="*/ 4241800 h 4241800"/>
              <a:gd name="connsiteX5" fmla="*/ 0 w 177800"/>
              <a:gd name="connsiteY5" fmla="*/ 4241800 h 42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800" h="4241800">
                <a:moveTo>
                  <a:pt x="0" y="0"/>
                </a:moveTo>
                <a:lnTo>
                  <a:pt x="69849" y="0"/>
                </a:lnTo>
                <a:cubicBezTo>
                  <a:pt x="129469" y="0"/>
                  <a:pt x="177800" y="48331"/>
                  <a:pt x="177800" y="107951"/>
                </a:cubicBezTo>
                <a:lnTo>
                  <a:pt x="177800" y="4133849"/>
                </a:lnTo>
                <a:cubicBezTo>
                  <a:pt x="177800" y="4193469"/>
                  <a:pt x="129469" y="4241800"/>
                  <a:pt x="69849" y="4241800"/>
                </a:cubicBezTo>
                <a:lnTo>
                  <a:pt x="0" y="4241800"/>
                </a:ln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A7178C29-2DEE-400C-B09E-5A33DACEFE88}"/>
              </a:ext>
            </a:extLst>
          </p:cNvPr>
          <p:cNvSpPr/>
          <p:nvPr userDrawn="1"/>
        </p:nvSpPr>
        <p:spPr>
          <a:xfrm flipH="1">
            <a:off x="12014200" y="1308100"/>
            <a:ext cx="177800" cy="4241800"/>
          </a:xfrm>
          <a:custGeom>
            <a:avLst/>
            <a:gdLst>
              <a:gd name="connsiteX0" fmla="*/ 0 w 177800"/>
              <a:gd name="connsiteY0" fmla="*/ 0 h 4241800"/>
              <a:gd name="connsiteX1" fmla="*/ 69849 w 177800"/>
              <a:gd name="connsiteY1" fmla="*/ 0 h 4241800"/>
              <a:gd name="connsiteX2" fmla="*/ 177800 w 177800"/>
              <a:gd name="connsiteY2" fmla="*/ 107951 h 4241800"/>
              <a:gd name="connsiteX3" fmla="*/ 177800 w 177800"/>
              <a:gd name="connsiteY3" fmla="*/ 4133849 h 4241800"/>
              <a:gd name="connsiteX4" fmla="*/ 69849 w 177800"/>
              <a:gd name="connsiteY4" fmla="*/ 4241800 h 4241800"/>
              <a:gd name="connsiteX5" fmla="*/ 0 w 177800"/>
              <a:gd name="connsiteY5" fmla="*/ 4241800 h 42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800" h="4241800">
                <a:moveTo>
                  <a:pt x="0" y="0"/>
                </a:moveTo>
                <a:lnTo>
                  <a:pt x="69849" y="0"/>
                </a:lnTo>
                <a:cubicBezTo>
                  <a:pt x="129469" y="0"/>
                  <a:pt x="177800" y="48331"/>
                  <a:pt x="177800" y="107951"/>
                </a:cubicBezTo>
                <a:lnTo>
                  <a:pt x="177800" y="4133849"/>
                </a:lnTo>
                <a:cubicBezTo>
                  <a:pt x="177800" y="4193469"/>
                  <a:pt x="129469" y="4241800"/>
                  <a:pt x="69849" y="4241800"/>
                </a:cubicBezTo>
                <a:lnTo>
                  <a:pt x="0" y="4241800"/>
                </a:ln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E242FE71-A907-46AE-8741-CA35EC7898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02611" y="1309100"/>
            <a:ext cx="4240800" cy="4240800"/>
          </a:xfrm>
          <a:prstGeom prst="roundRect">
            <a:avLst>
              <a:gd name="adj" fmla="val 6863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B3A8776D-9FF0-46A2-BA7D-2AA05EEE6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734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4115C24-2B46-4124-ACFC-848B32917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34554" y="3873500"/>
            <a:ext cx="4857445" cy="2984499"/>
          </a:xfrm>
          <a:prstGeom prst="rect">
            <a:avLst/>
          </a:prstGeom>
        </p:spPr>
      </p:pic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353B92D1-D024-4CAF-AE82-7B88C5E211FB}"/>
              </a:ext>
            </a:extLst>
          </p:cNvPr>
          <p:cNvSpPr/>
          <p:nvPr userDrawn="1"/>
        </p:nvSpPr>
        <p:spPr>
          <a:xfrm>
            <a:off x="0" y="1308100"/>
            <a:ext cx="177800" cy="4241800"/>
          </a:xfrm>
          <a:custGeom>
            <a:avLst/>
            <a:gdLst>
              <a:gd name="connsiteX0" fmla="*/ 0 w 177800"/>
              <a:gd name="connsiteY0" fmla="*/ 0 h 4241800"/>
              <a:gd name="connsiteX1" fmla="*/ 69849 w 177800"/>
              <a:gd name="connsiteY1" fmla="*/ 0 h 4241800"/>
              <a:gd name="connsiteX2" fmla="*/ 177800 w 177800"/>
              <a:gd name="connsiteY2" fmla="*/ 107951 h 4241800"/>
              <a:gd name="connsiteX3" fmla="*/ 177800 w 177800"/>
              <a:gd name="connsiteY3" fmla="*/ 4133849 h 4241800"/>
              <a:gd name="connsiteX4" fmla="*/ 69849 w 177800"/>
              <a:gd name="connsiteY4" fmla="*/ 4241800 h 4241800"/>
              <a:gd name="connsiteX5" fmla="*/ 0 w 177800"/>
              <a:gd name="connsiteY5" fmla="*/ 4241800 h 42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800" h="4241800">
                <a:moveTo>
                  <a:pt x="0" y="0"/>
                </a:moveTo>
                <a:lnTo>
                  <a:pt x="69849" y="0"/>
                </a:lnTo>
                <a:cubicBezTo>
                  <a:pt x="129469" y="0"/>
                  <a:pt x="177800" y="48331"/>
                  <a:pt x="177800" y="107951"/>
                </a:cubicBezTo>
                <a:lnTo>
                  <a:pt x="177800" y="4133849"/>
                </a:lnTo>
                <a:cubicBezTo>
                  <a:pt x="177800" y="4193469"/>
                  <a:pt x="129469" y="4241800"/>
                  <a:pt x="69849" y="4241800"/>
                </a:cubicBezTo>
                <a:lnTo>
                  <a:pt x="0" y="4241800"/>
                </a:ln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648AE806-5C12-4A3D-B30E-A9E26E345041}"/>
              </a:ext>
            </a:extLst>
          </p:cNvPr>
          <p:cNvSpPr/>
          <p:nvPr userDrawn="1"/>
        </p:nvSpPr>
        <p:spPr>
          <a:xfrm flipH="1">
            <a:off x="12014200" y="1308100"/>
            <a:ext cx="177800" cy="4241800"/>
          </a:xfrm>
          <a:custGeom>
            <a:avLst/>
            <a:gdLst>
              <a:gd name="connsiteX0" fmla="*/ 0 w 177800"/>
              <a:gd name="connsiteY0" fmla="*/ 0 h 4241800"/>
              <a:gd name="connsiteX1" fmla="*/ 69849 w 177800"/>
              <a:gd name="connsiteY1" fmla="*/ 0 h 4241800"/>
              <a:gd name="connsiteX2" fmla="*/ 177800 w 177800"/>
              <a:gd name="connsiteY2" fmla="*/ 107951 h 4241800"/>
              <a:gd name="connsiteX3" fmla="*/ 177800 w 177800"/>
              <a:gd name="connsiteY3" fmla="*/ 4133849 h 4241800"/>
              <a:gd name="connsiteX4" fmla="*/ 69849 w 177800"/>
              <a:gd name="connsiteY4" fmla="*/ 4241800 h 4241800"/>
              <a:gd name="connsiteX5" fmla="*/ 0 w 177800"/>
              <a:gd name="connsiteY5" fmla="*/ 4241800 h 42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800" h="4241800">
                <a:moveTo>
                  <a:pt x="0" y="0"/>
                </a:moveTo>
                <a:lnTo>
                  <a:pt x="69849" y="0"/>
                </a:lnTo>
                <a:cubicBezTo>
                  <a:pt x="129469" y="0"/>
                  <a:pt x="177800" y="48331"/>
                  <a:pt x="177800" y="107951"/>
                </a:cubicBezTo>
                <a:lnTo>
                  <a:pt x="177800" y="4133849"/>
                </a:lnTo>
                <a:cubicBezTo>
                  <a:pt x="177800" y="4193469"/>
                  <a:pt x="129469" y="4241800"/>
                  <a:pt x="69849" y="4241800"/>
                </a:cubicBezTo>
                <a:lnTo>
                  <a:pt x="0" y="4241800"/>
                </a:ln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5" name="슬라이드 번호 개체 틀 3">
            <a:extLst>
              <a:ext uri="{FF2B5EF4-FFF2-40B4-BE49-F238E27FC236}">
                <a16:creationId xmlns:a16="http://schemas.microsoft.com/office/drawing/2014/main" id="{59241641-4C9C-43D9-9A15-D55B10E3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0447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543AE37F-D8D1-40EA-A1ED-1F7289FA0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334554" y="3873500"/>
            <a:ext cx="4857445" cy="2984499"/>
          </a:xfrm>
          <a:prstGeom prst="rect">
            <a:avLst/>
          </a:prstGeom>
        </p:spPr>
      </p:pic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28B53472-CF8B-4DF7-82E6-CD0BEBE22EF0}"/>
              </a:ext>
            </a:extLst>
          </p:cNvPr>
          <p:cNvSpPr/>
          <p:nvPr userDrawn="1"/>
        </p:nvSpPr>
        <p:spPr>
          <a:xfrm flipV="1">
            <a:off x="1128712" y="0"/>
            <a:ext cx="10072688" cy="200024"/>
          </a:xfrm>
          <a:custGeom>
            <a:avLst/>
            <a:gdLst>
              <a:gd name="connsiteX0" fmla="*/ 0 w 10072688"/>
              <a:gd name="connsiteY0" fmla="*/ 200024 h 200024"/>
              <a:gd name="connsiteX1" fmla="*/ 10072688 w 10072688"/>
              <a:gd name="connsiteY1" fmla="*/ 200024 h 200024"/>
              <a:gd name="connsiteX2" fmla="*/ 10072688 w 10072688"/>
              <a:gd name="connsiteY2" fmla="*/ 139898 h 200024"/>
              <a:gd name="connsiteX3" fmla="*/ 9932790 w 10072688"/>
              <a:gd name="connsiteY3" fmla="*/ 0 h 200024"/>
              <a:gd name="connsiteX4" fmla="*/ 139898 w 10072688"/>
              <a:gd name="connsiteY4" fmla="*/ 0 h 200024"/>
              <a:gd name="connsiteX5" fmla="*/ 0 w 10072688"/>
              <a:gd name="connsiteY5" fmla="*/ 139898 h 20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688" h="200024">
                <a:moveTo>
                  <a:pt x="0" y="200024"/>
                </a:moveTo>
                <a:lnTo>
                  <a:pt x="10072688" y="200024"/>
                </a:lnTo>
                <a:lnTo>
                  <a:pt x="10072688" y="139898"/>
                </a:lnTo>
                <a:cubicBezTo>
                  <a:pt x="10072688" y="62634"/>
                  <a:pt x="10010054" y="0"/>
                  <a:pt x="9932790" y="0"/>
                </a:cubicBezTo>
                <a:lnTo>
                  <a:pt x="139898" y="0"/>
                </a:lnTo>
                <a:cubicBezTo>
                  <a:pt x="62634" y="0"/>
                  <a:pt x="0" y="62634"/>
                  <a:pt x="0" y="139898"/>
                </a:cubicBez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57E95237-001F-4504-8889-49B86F0311DA}"/>
              </a:ext>
            </a:extLst>
          </p:cNvPr>
          <p:cNvSpPr/>
          <p:nvPr userDrawn="1"/>
        </p:nvSpPr>
        <p:spPr>
          <a:xfrm>
            <a:off x="1128712" y="6657976"/>
            <a:ext cx="10072688" cy="200024"/>
          </a:xfrm>
          <a:custGeom>
            <a:avLst/>
            <a:gdLst>
              <a:gd name="connsiteX0" fmla="*/ 0 w 10072688"/>
              <a:gd name="connsiteY0" fmla="*/ 200024 h 200024"/>
              <a:gd name="connsiteX1" fmla="*/ 10072688 w 10072688"/>
              <a:gd name="connsiteY1" fmla="*/ 200024 h 200024"/>
              <a:gd name="connsiteX2" fmla="*/ 10072688 w 10072688"/>
              <a:gd name="connsiteY2" fmla="*/ 139898 h 200024"/>
              <a:gd name="connsiteX3" fmla="*/ 9932790 w 10072688"/>
              <a:gd name="connsiteY3" fmla="*/ 0 h 200024"/>
              <a:gd name="connsiteX4" fmla="*/ 139898 w 10072688"/>
              <a:gd name="connsiteY4" fmla="*/ 0 h 200024"/>
              <a:gd name="connsiteX5" fmla="*/ 0 w 10072688"/>
              <a:gd name="connsiteY5" fmla="*/ 139898 h 20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688" h="200024">
                <a:moveTo>
                  <a:pt x="0" y="200024"/>
                </a:moveTo>
                <a:lnTo>
                  <a:pt x="10072688" y="200024"/>
                </a:lnTo>
                <a:lnTo>
                  <a:pt x="10072688" y="139898"/>
                </a:lnTo>
                <a:cubicBezTo>
                  <a:pt x="10072688" y="62634"/>
                  <a:pt x="10010054" y="0"/>
                  <a:pt x="9932790" y="0"/>
                </a:cubicBezTo>
                <a:lnTo>
                  <a:pt x="139898" y="0"/>
                </a:lnTo>
                <a:cubicBezTo>
                  <a:pt x="62634" y="0"/>
                  <a:pt x="0" y="62634"/>
                  <a:pt x="0" y="139898"/>
                </a:cubicBez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6D9DC120-8AA4-48B6-B1D7-AF640CDAE98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01750" y="2650285"/>
            <a:ext cx="2140731" cy="2140729"/>
          </a:xfrm>
          <a:prstGeom prst="roundRect">
            <a:avLst>
              <a:gd name="adj" fmla="val 8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4B17904D-9133-4827-8EBF-70A611C5416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778250" y="2650285"/>
            <a:ext cx="2140731" cy="2140729"/>
          </a:xfrm>
          <a:prstGeom prst="roundRect">
            <a:avLst>
              <a:gd name="adj" fmla="val 8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id="{B49CFAC7-9932-47B1-A807-DA1E59A8003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73021" y="2650285"/>
            <a:ext cx="2140731" cy="2140729"/>
          </a:xfrm>
          <a:prstGeom prst="roundRect">
            <a:avLst>
              <a:gd name="adj" fmla="val 8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59F019E9-E1F3-43AB-B710-BCB9703757C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46049" y="2650285"/>
            <a:ext cx="2140731" cy="2140729"/>
          </a:xfrm>
          <a:prstGeom prst="roundRect">
            <a:avLst>
              <a:gd name="adj" fmla="val 8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슬라이드 번호 개체 틀 3">
            <a:extLst>
              <a:ext uri="{FF2B5EF4-FFF2-40B4-BE49-F238E27FC236}">
                <a16:creationId xmlns:a16="http://schemas.microsoft.com/office/drawing/2014/main" id="{63780C8A-195D-495A-89CC-7C6745D5C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57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FB392AD7-1990-4F7C-B297-D1AC34705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118974" y="4355461"/>
            <a:ext cx="4073026" cy="250253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AA98F98-7E43-466D-BC02-DAE1BE4C61BA}"/>
              </a:ext>
            </a:extLst>
          </p:cNvPr>
          <p:cNvSpPr/>
          <p:nvPr userDrawn="1"/>
        </p:nvSpPr>
        <p:spPr>
          <a:xfrm>
            <a:off x="703575" y="0"/>
            <a:ext cx="248249" cy="639466"/>
          </a:xfrm>
          <a:prstGeom prst="rect">
            <a:avLst/>
          </a:pr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0C829AA2-F0F4-4B0C-A27F-EE0AA05F6A50}"/>
              </a:ext>
            </a:extLst>
          </p:cNvPr>
          <p:cNvSpPr/>
          <p:nvPr userDrawn="1"/>
        </p:nvSpPr>
        <p:spPr>
          <a:xfrm>
            <a:off x="703575" y="512240"/>
            <a:ext cx="248249" cy="248249"/>
          </a:xfrm>
          <a:prstGeom prst="ellipse">
            <a:avLst/>
          </a:pr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585E7A05-7663-4666-9719-B0BA524B4E61}"/>
              </a:ext>
            </a:extLst>
          </p:cNvPr>
          <p:cNvSpPr/>
          <p:nvPr userDrawn="1"/>
        </p:nvSpPr>
        <p:spPr>
          <a:xfrm>
            <a:off x="703575" y="859827"/>
            <a:ext cx="248249" cy="24824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333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CC8B56D9-9C67-472E-9FEF-5A79E6DD56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334554" y="3873500"/>
            <a:ext cx="4857445" cy="2984499"/>
          </a:xfrm>
          <a:prstGeom prst="rect">
            <a:avLst/>
          </a:prstGeom>
        </p:spPr>
      </p:pic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F9BA0C74-128F-46BE-A05E-E50E92B6BF17}"/>
              </a:ext>
            </a:extLst>
          </p:cNvPr>
          <p:cNvSpPr/>
          <p:nvPr userDrawn="1"/>
        </p:nvSpPr>
        <p:spPr>
          <a:xfrm flipV="1">
            <a:off x="1128712" y="0"/>
            <a:ext cx="10072688" cy="200024"/>
          </a:xfrm>
          <a:custGeom>
            <a:avLst/>
            <a:gdLst>
              <a:gd name="connsiteX0" fmla="*/ 0 w 10072688"/>
              <a:gd name="connsiteY0" fmla="*/ 200024 h 200024"/>
              <a:gd name="connsiteX1" fmla="*/ 10072688 w 10072688"/>
              <a:gd name="connsiteY1" fmla="*/ 200024 h 200024"/>
              <a:gd name="connsiteX2" fmla="*/ 10072688 w 10072688"/>
              <a:gd name="connsiteY2" fmla="*/ 139898 h 200024"/>
              <a:gd name="connsiteX3" fmla="*/ 9932790 w 10072688"/>
              <a:gd name="connsiteY3" fmla="*/ 0 h 200024"/>
              <a:gd name="connsiteX4" fmla="*/ 139898 w 10072688"/>
              <a:gd name="connsiteY4" fmla="*/ 0 h 200024"/>
              <a:gd name="connsiteX5" fmla="*/ 0 w 10072688"/>
              <a:gd name="connsiteY5" fmla="*/ 139898 h 20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688" h="200024">
                <a:moveTo>
                  <a:pt x="0" y="200024"/>
                </a:moveTo>
                <a:lnTo>
                  <a:pt x="10072688" y="200024"/>
                </a:lnTo>
                <a:lnTo>
                  <a:pt x="10072688" y="139898"/>
                </a:lnTo>
                <a:cubicBezTo>
                  <a:pt x="10072688" y="62634"/>
                  <a:pt x="10010054" y="0"/>
                  <a:pt x="9932790" y="0"/>
                </a:cubicBezTo>
                <a:lnTo>
                  <a:pt x="139898" y="0"/>
                </a:lnTo>
                <a:cubicBezTo>
                  <a:pt x="62634" y="0"/>
                  <a:pt x="0" y="62634"/>
                  <a:pt x="0" y="139898"/>
                </a:cubicBezTo>
                <a:close/>
              </a:path>
            </a:pathLst>
          </a:custGeom>
          <a:solidFill>
            <a:srgbClr val="D33B3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E30B7A25-0A22-4148-8932-C6CE81920147}"/>
              </a:ext>
            </a:extLst>
          </p:cNvPr>
          <p:cNvSpPr/>
          <p:nvPr userDrawn="1"/>
        </p:nvSpPr>
        <p:spPr>
          <a:xfrm>
            <a:off x="1128712" y="6657976"/>
            <a:ext cx="10072688" cy="200024"/>
          </a:xfrm>
          <a:custGeom>
            <a:avLst/>
            <a:gdLst>
              <a:gd name="connsiteX0" fmla="*/ 0 w 10072688"/>
              <a:gd name="connsiteY0" fmla="*/ 200024 h 200024"/>
              <a:gd name="connsiteX1" fmla="*/ 10072688 w 10072688"/>
              <a:gd name="connsiteY1" fmla="*/ 200024 h 200024"/>
              <a:gd name="connsiteX2" fmla="*/ 10072688 w 10072688"/>
              <a:gd name="connsiteY2" fmla="*/ 139898 h 200024"/>
              <a:gd name="connsiteX3" fmla="*/ 9932790 w 10072688"/>
              <a:gd name="connsiteY3" fmla="*/ 0 h 200024"/>
              <a:gd name="connsiteX4" fmla="*/ 139898 w 10072688"/>
              <a:gd name="connsiteY4" fmla="*/ 0 h 200024"/>
              <a:gd name="connsiteX5" fmla="*/ 0 w 10072688"/>
              <a:gd name="connsiteY5" fmla="*/ 139898 h 20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688" h="200024">
                <a:moveTo>
                  <a:pt x="0" y="200024"/>
                </a:moveTo>
                <a:lnTo>
                  <a:pt x="10072688" y="200024"/>
                </a:lnTo>
                <a:lnTo>
                  <a:pt x="10072688" y="139898"/>
                </a:lnTo>
                <a:cubicBezTo>
                  <a:pt x="10072688" y="62634"/>
                  <a:pt x="10010054" y="0"/>
                  <a:pt x="9932790" y="0"/>
                </a:cubicBezTo>
                <a:lnTo>
                  <a:pt x="139898" y="0"/>
                </a:lnTo>
                <a:cubicBezTo>
                  <a:pt x="62634" y="0"/>
                  <a:pt x="0" y="62634"/>
                  <a:pt x="0" y="139898"/>
                </a:cubicBezTo>
                <a:close/>
              </a:path>
            </a:pathLst>
          </a:custGeom>
          <a:solidFill>
            <a:srgbClr val="D33B3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6EAAA95-3F3B-4F06-872F-BFC9B41343E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85941" y="1600200"/>
            <a:ext cx="2870200" cy="2608942"/>
          </a:xfrm>
          <a:prstGeom prst="roundRect">
            <a:avLst>
              <a:gd name="adj" fmla="val 6463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85705DE-F5F1-44F5-98A0-AA41C3A3F2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60900" y="1600200"/>
            <a:ext cx="2870200" cy="2608942"/>
          </a:xfrm>
          <a:prstGeom prst="roundRect">
            <a:avLst>
              <a:gd name="adj" fmla="val 6463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04DA642B-4518-49B3-AA9D-CE5DE181D9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11227" y="1600200"/>
            <a:ext cx="2870200" cy="2608942"/>
          </a:xfrm>
          <a:prstGeom prst="roundRect">
            <a:avLst>
              <a:gd name="adj" fmla="val 6463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8863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BA1AE91E-47E9-44D2-BA0C-D6E76D72C3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118974" y="4355461"/>
            <a:ext cx="4073026" cy="2502538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1B81C683-3B56-406D-938C-9FE588E98946}"/>
              </a:ext>
            </a:extLst>
          </p:cNvPr>
          <p:cNvGrpSpPr/>
          <p:nvPr userDrawn="1"/>
        </p:nvGrpSpPr>
        <p:grpSpPr>
          <a:xfrm>
            <a:off x="703575" y="0"/>
            <a:ext cx="248249" cy="1514476"/>
            <a:chOff x="941700" y="-1"/>
            <a:chExt cx="468000" cy="285510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142EEC8-10CC-42AC-B888-CECDF453B9D4}"/>
                </a:ext>
              </a:extLst>
            </p:cNvPr>
            <p:cNvSpPr/>
            <p:nvPr userDrawn="1"/>
          </p:nvSpPr>
          <p:spPr>
            <a:xfrm>
              <a:off x="941700" y="-1"/>
              <a:ext cx="468000" cy="1971675"/>
            </a:xfrm>
            <a:prstGeom prst="rect">
              <a:avLst/>
            </a:prstGeom>
            <a:solidFill>
              <a:srgbClr val="D3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39EDF24-E34B-41FC-874A-8A600743065C}"/>
                </a:ext>
              </a:extLst>
            </p:cNvPr>
            <p:cNvSpPr/>
            <p:nvPr userDrawn="1"/>
          </p:nvSpPr>
          <p:spPr>
            <a:xfrm>
              <a:off x="941700" y="1731825"/>
              <a:ext cx="468000" cy="468000"/>
            </a:xfrm>
            <a:prstGeom prst="ellipse">
              <a:avLst/>
            </a:prstGeom>
            <a:solidFill>
              <a:srgbClr val="D3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CF9CDDD2-419E-4AFE-8E72-BD72EA200BEC}"/>
                </a:ext>
              </a:extLst>
            </p:cNvPr>
            <p:cNvSpPr/>
            <p:nvPr userDrawn="1"/>
          </p:nvSpPr>
          <p:spPr>
            <a:xfrm>
              <a:off x="941700" y="2387100"/>
              <a:ext cx="468000" cy="468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sp>
        <p:nvSpPr>
          <p:cNvPr id="11" name="그림 개체 틀 11">
            <a:extLst>
              <a:ext uri="{FF2B5EF4-FFF2-40B4-BE49-F238E27FC236}">
                <a16:creationId xmlns:a16="http://schemas.microsoft.com/office/drawing/2014/main" id="{5C1ACDE2-4F3F-4721-98E4-95088BFDA3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6989" y="1218254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b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592FE7A1-9399-4877-A49E-FF87B4FE64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4458" y="1218254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b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슬라이드 번호 개체 틀 3">
            <a:extLst>
              <a:ext uri="{FF2B5EF4-FFF2-40B4-BE49-F238E27FC236}">
                <a16:creationId xmlns:a16="http://schemas.microsoft.com/office/drawing/2014/main" id="{505C5676-AB0D-41C7-B95E-76F195B3E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3308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ED25C1D-ADD2-4168-8827-7B961B7E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329" y="63019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E37F-7F38-483A-A35F-96F95A0D37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79" r:id="rId13"/>
    <p:sldLayoutId id="2147483664" r:id="rId14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5.png"/><Relationship Id="rId3" Type="http://schemas.openxmlformats.org/officeDocument/2006/relationships/image" Target="../media/image46.gif"/><Relationship Id="rId7" Type="http://schemas.openxmlformats.org/officeDocument/2006/relationships/image" Target="../media/image49.gif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21.gif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21.gif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image" Target="../media/image19.gif"/><Relationship Id="rId4" Type="http://schemas.openxmlformats.org/officeDocument/2006/relationships/image" Target="../media/image29.gi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74BE80-0105-443C-A198-1928D10D8E04}"/>
              </a:ext>
            </a:extLst>
          </p:cNvPr>
          <p:cNvSpPr txBox="1"/>
          <p:nvPr/>
        </p:nvSpPr>
        <p:spPr>
          <a:xfrm>
            <a:off x="1839629" y="2107355"/>
            <a:ext cx="90812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b="1" dirty="0">
                <a:solidFill>
                  <a:srgbClr val="F41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Diurnal</a:t>
            </a:r>
            <a:r>
              <a:rPr lang="ko-KR" altLang="en-US" sz="3500" b="1" dirty="0">
                <a:solidFill>
                  <a:srgbClr val="F41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500" b="1" dirty="0">
                <a:solidFill>
                  <a:srgbClr val="F41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ko-KR" sz="3500" b="1" baseline="-25000" dirty="0">
                <a:solidFill>
                  <a:srgbClr val="F41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3500" b="1" dirty="0">
                <a:solidFill>
                  <a:srgbClr val="F41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</a:t>
            </a:r>
            <a:b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ko-KR" sz="3500" b="1" dirty="0">
                <a:solidFill>
                  <a:srgbClr val="F41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anthropogenic sources</a:t>
            </a:r>
            <a: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Asia </a:t>
            </a:r>
            <a:b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GEMS and comparisons </a:t>
            </a:r>
            <a:b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low Earth orbit satellites</a:t>
            </a:r>
            <a:endParaRPr lang="ko-KR" altLang="en-US" sz="3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D996-E86F-4B5B-A72B-9082828CA9A0}"/>
              </a:ext>
            </a:extLst>
          </p:cNvPr>
          <p:cNvSpPr txBox="1"/>
          <p:nvPr/>
        </p:nvSpPr>
        <p:spPr>
          <a:xfrm>
            <a:off x="1839629" y="4418718"/>
            <a:ext cx="9403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u="sng" dirty="0" err="1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Hanlim</a:t>
            </a:r>
            <a:r>
              <a:rPr lang="en-US" altLang="ko-KR" sz="1500" u="sng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Lee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1)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,</a:t>
            </a:r>
            <a:r>
              <a:rPr lang="en-US" altLang="ko-KR" sz="1500" baseline="-25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Jeonghyeon Park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1)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</a:t>
            </a:r>
            <a:r>
              <a:rPr lang="en-US" altLang="ko-KR" sz="1500" dirty="0" err="1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Hyunkee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Hong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2)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</a:t>
            </a:r>
            <a:r>
              <a:rPr lang="en-US" altLang="ko-KR" sz="1500" dirty="0" err="1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Jhoon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Kim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3)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</a:t>
            </a:r>
            <a:r>
              <a:rPr lang="en-US" altLang="ko-KR" sz="1500" dirty="0" err="1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Wonjin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Lee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2)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Nicolas Theys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4)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Can Li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5)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</a:t>
            </a:r>
            <a:r>
              <a:rPr lang="en-US" altLang="ko-KR" sz="1500" dirty="0" err="1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Nickolay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A.</a:t>
            </a:r>
            <a:r>
              <a:rPr lang="ko-KR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Krotkov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5)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Dongwon</a:t>
            </a:r>
            <a:r>
              <a:rPr lang="ko-KR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Lee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2)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</a:t>
            </a:r>
            <a:r>
              <a:rPr lang="en-US" altLang="ko-KR" sz="1500" dirty="0" err="1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Myungsoo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Yoo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6)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, </a:t>
            </a:r>
            <a:r>
              <a:rPr lang="en-US" altLang="ko-KR" sz="1500" dirty="0" err="1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Hanseung</a:t>
            </a:r>
            <a:r>
              <a:rPr lang="en-US" altLang="ko-KR" sz="15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 Kum</a:t>
            </a:r>
            <a:r>
              <a:rPr lang="en-US" altLang="ko-KR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나눔스퀘어 네오 Bold" panose="00000800000000000000" pitchFamily="2" charset="-127"/>
              </a:rPr>
              <a:t>6)</a:t>
            </a:r>
            <a:endParaRPr lang="ko-KR" altLang="en-US" sz="1500" baseline="30000" dirty="0">
              <a:solidFill>
                <a:schemeClr val="tx1">
                  <a:lumMod val="85000"/>
                  <a:lumOff val="15000"/>
                </a:schemeClr>
              </a:solidFill>
              <a:ea typeface="나눔스퀘어 네오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2CC62-511F-4035-A265-C7715031DD7B}"/>
              </a:ext>
            </a:extLst>
          </p:cNvPr>
          <p:cNvSpPr txBox="1"/>
          <p:nvPr/>
        </p:nvSpPr>
        <p:spPr>
          <a:xfrm>
            <a:off x="1839629" y="4994600"/>
            <a:ext cx="9237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Pukyong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National University, Busan, South Korea </a:t>
            </a:r>
          </a:p>
          <a:p>
            <a:r>
              <a:rPr lang="en-US" altLang="ko-KR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National Institute of Environmental Research, Environmental Satellite Center, Incheon, South Korea </a:t>
            </a:r>
          </a:p>
          <a:p>
            <a:r>
              <a:rPr lang="en-US" altLang="ko-KR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Department of Atmospheric Sciences, Yonsei University, Seoul, South Korea</a:t>
            </a:r>
          </a:p>
          <a:p>
            <a:r>
              <a:rPr lang="en-US" altLang="ko-KR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Royal Belgian Institute for Space Aeronomy, Brussels, Belgium </a:t>
            </a:r>
          </a:p>
          <a:p>
            <a:r>
              <a:rPr lang="en-US" altLang="ko-KR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NASA Goddard Space Flight Center, Greenbelt, MD, United States</a:t>
            </a:r>
          </a:p>
          <a:p>
            <a:r>
              <a:rPr lang="en-US" altLang="ko-KR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National Institute of Environmental Research</a:t>
            </a:r>
          </a:p>
          <a:p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A7718D85-9197-492D-B37C-31D6BC59B636}"/>
              </a:ext>
            </a:extLst>
          </p:cNvPr>
          <p:cNvSpPr/>
          <p:nvPr/>
        </p:nvSpPr>
        <p:spPr>
          <a:xfrm>
            <a:off x="1839629" y="1727146"/>
            <a:ext cx="3484072" cy="247801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TEMPO/GEMS Joint Meeting</a:t>
            </a:r>
            <a:endParaRPr lang="ko-KR" altLang="en-US" sz="1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09DA00B-4D13-4300-18AE-BBB7ACD6615B}"/>
              </a:ext>
            </a:extLst>
          </p:cNvPr>
          <p:cNvGrpSpPr/>
          <p:nvPr/>
        </p:nvGrpSpPr>
        <p:grpSpPr>
          <a:xfrm>
            <a:off x="8387391" y="6397390"/>
            <a:ext cx="3664790" cy="395296"/>
            <a:chOff x="6164892" y="5459307"/>
            <a:chExt cx="3664790" cy="424987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9BC11AF1-0106-696E-4DDA-3D7A5B190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2" t="11887" r="43686" b="72983"/>
            <a:stretch/>
          </p:blipFill>
          <p:spPr>
            <a:xfrm>
              <a:off x="6164892" y="5459307"/>
              <a:ext cx="429439" cy="424987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09BAAA2-0EF5-A1C7-4C5E-1D9E3D926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381" y="5599823"/>
              <a:ext cx="3216301" cy="143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471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CB8314D-D1C9-4BBD-A56F-38B6236E7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56323" r="48816" b="8490"/>
          <a:stretch/>
        </p:blipFill>
        <p:spPr>
          <a:xfrm>
            <a:off x="8169479" y="4277531"/>
            <a:ext cx="3227539" cy="17421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CDD9DDA-813F-47D2-8E19-AC538924F3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t="55884" r="49013" b="8667"/>
          <a:stretch/>
        </p:blipFill>
        <p:spPr>
          <a:xfrm>
            <a:off x="4859162" y="4237998"/>
            <a:ext cx="3227539" cy="176484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DE45E72E-6441-4CA6-908D-A2FAB51E6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29913" r="45107" b="8638"/>
          <a:stretch/>
        </p:blipFill>
        <p:spPr>
          <a:xfrm>
            <a:off x="985961" y="2113764"/>
            <a:ext cx="3403159" cy="424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2B481-EE4A-4703-9CE3-70307EF6E5D5}"/>
              </a:ext>
            </a:extLst>
          </p:cNvPr>
          <p:cNvSpPr txBox="1"/>
          <p:nvPr/>
        </p:nvSpPr>
        <p:spPr>
          <a:xfrm>
            <a:off x="450059" y="819299"/>
            <a:ext cx="462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Good agreements observed between GEMS and LEOs over </a:t>
            </a:r>
            <a:r>
              <a:rPr lang="en-US" altLang="ko-KR" sz="2400" b="1" dirty="0">
                <a:solidFill>
                  <a:srgbClr val="F41AA1"/>
                </a:solidFill>
                <a:latin typeface="+mj-lt"/>
                <a:cs typeface="Arial" panose="020B0604020202020204" pitchFamily="34" charset="0"/>
              </a:rPr>
              <a:t>India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4294F7-BC63-45D1-B4B1-305C21D766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t="29913" r="48756" b="16290"/>
          <a:stretch/>
        </p:blipFill>
        <p:spPr>
          <a:xfrm>
            <a:off x="4776384" y="858639"/>
            <a:ext cx="2114977" cy="297378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095902D-5CF2-4D45-AFBB-06B5F8617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t="29913" r="48756" b="16290"/>
          <a:stretch/>
        </p:blipFill>
        <p:spPr>
          <a:xfrm>
            <a:off x="7029214" y="858641"/>
            <a:ext cx="2114976" cy="29737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FFFA709D-B994-46A1-B0C5-DFC7334E88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t="29913" r="48756" b="16290"/>
          <a:stretch/>
        </p:blipFill>
        <p:spPr>
          <a:xfrm>
            <a:off x="9282043" y="858639"/>
            <a:ext cx="2114976" cy="2973785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1EB2F146-C6D7-44C1-B6AA-3F8EFE707505}"/>
              </a:ext>
            </a:extLst>
          </p:cNvPr>
          <p:cNvSpPr/>
          <p:nvPr/>
        </p:nvSpPr>
        <p:spPr>
          <a:xfrm>
            <a:off x="7029214" y="617148"/>
            <a:ext cx="2114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OMPS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0DD30C08-5396-48FE-8752-A3ED3F88C918}"/>
              </a:ext>
            </a:extLst>
          </p:cNvPr>
          <p:cNvSpPr/>
          <p:nvPr/>
        </p:nvSpPr>
        <p:spPr>
          <a:xfrm>
            <a:off x="4776384" y="614756"/>
            <a:ext cx="2150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A83C9C9C-6CB1-45AD-A148-CB7ACD2B387E}"/>
              </a:ext>
            </a:extLst>
          </p:cNvPr>
          <p:cNvSpPr/>
          <p:nvPr/>
        </p:nvSpPr>
        <p:spPr>
          <a:xfrm>
            <a:off x="2076330" y="1923258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0532B75A-2012-478B-AEA9-B452C9C174BB}"/>
              </a:ext>
            </a:extLst>
          </p:cNvPr>
          <p:cNvSpPr/>
          <p:nvPr/>
        </p:nvSpPr>
        <p:spPr>
          <a:xfrm>
            <a:off x="9282042" y="616262"/>
            <a:ext cx="211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TROPOMI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3C9E6AA-35B8-418A-8696-0CEF1F451B5C}"/>
              </a:ext>
            </a:extLst>
          </p:cNvPr>
          <p:cNvSpPr/>
          <p:nvPr/>
        </p:nvSpPr>
        <p:spPr>
          <a:xfrm>
            <a:off x="450059" y="484411"/>
            <a:ext cx="2571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12/2023 ~ 02/2024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736E9A28-72A1-4587-8DE7-E4B3D5CF33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7540" y="5242760"/>
            <a:ext cx="1048259" cy="27631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EB8966D-95AE-4DEC-B193-7E2595856F32}"/>
              </a:ext>
            </a:extLst>
          </p:cNvPr>
          <p:cNvSpPr txBox="1"/>
          <p:nvPr/>
        </p:nvSpPr>
        <p:spPr>
          <a:xfrm>
            <a:off x="10166085" y="3854269"/>
            <a:ext cx="1142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(0.25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°×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0.25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°)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56" name="그림 55">
            <a:extLst>
              <a:ext uri="{FF2B5EF4-FFF2-40B4-BE49-F238E27FC236}">
                <a16:creationId xmlns:a16="http://schemas.microsoft.com/office/drawing/2014/main" id="{318C14E1-E08E-4526-AB0C-72C81ECDB6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175"/>
          <a:stretch/>
        </p:blipFill>
        <p:spPr>
          <a:xfrm>
            <a:off x="5319330" y="4556272"/>
            <a:ext cx="1607906" cy="346895"/>
          </a:xfrm>
          <a:prstGeom prst="rect">
            <a:avLst/>
          </a:prstGeom>
        </p:spPr>
      </p:pic>
      <p:sp>
        <p:nvSpPr>
          <p:cNvPr id="58" name="직사각형 57">
            <a:extLst>
              <a:ext uri="{FF2B5EF4-FFF2-40B4-BE49-F238E27FC236}">
                <a16:creationId xmlns:a16="http://schemas.microsoft.com/office/drawing/2014/main" id="{A7EED7BC-8C31-41A6-8009-1D8608CEF142}"/>
              </a:ext>
            </a:extLst>
          </p:cNvPr>
          <p:cNvSpPr/>
          <p:nvPr/>
        </p:nvSpPr>
        <p:spPr>
          <a:xfrm>
            <a:off x="1900140" y="6400160"/>
            <a:ext cx="157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</a:t>
            </a:r>
            <a:r>
              <a:rPr lang="en-US" altLang="ko-KR" sz="12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VCD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[DU]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B2420C1-A9A2-4EB4-B77E-F9EC32C40AF8}"/>
              </a:ext>
            </a:extLst>
          </p:cNvPr>
          <p:cNvSpPr/>
          <p:nvPr/>
        </p:nvSpPr>
        <p:spPr>
          <a:xfrm>
            <a:off x="2107108" y="5316382"/>
            <a:ext cx="377372" cy="381002"/>
          </a:xfrm>
          <a:prstGeom prst="ellipse">
            <a:avLst/>
          </a:prstGeom>
          <a:noFill/>
          <a:ln w="38100">
            <a:solidFill>
              <a:srgbClr val="D3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F1E077B3-B26A-435B-A64F-45DE04F2308A}"/>
              </a:ext>
            </a:extLst>
          </p:cNvPr>
          <p:cNvCxnSpPr>
            <a:cxnSpLocks/>
          </p:cNvCxnSpPr>
          <p:nvPr/>
        </p:nvCxnSpPr>
        <p:spPr>
          <a:xfrm>
            <a:off x="2490213" y="5563380"/>
            <a:ext cx="2286171" cy="134004"/>
          </a:xfrm>
          <a:prstGeom prst="straightConnector1">
            <a:avLst/>
          </a:prstGeom>
          <a:ln w="38100">
            <a:solidFill>
              <a:srgbClr val="D3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타원 24">
            <a:extLst>
              <a:ext uri="{FF2B5EF4-FFF2-40B4-BE49-F238E27FC236}">
                <a16:creationId xmlns:a16="http://schemas.microsoft.com/office/drawing/2014/main" id="{E8E9C9C6-21F9-4D95-9433-F3BD18703C03}"/>
              </a:ext>
            </a:extLst>
          </p:cNvPr>
          <p:cNvSpPr/>
          <p:nvPr/>
        </p:nvSpPr>
        <p:spPr>
          <a:xfrm>
            <a:off x="2973071" y="3797333"/>
            <a:ext cx="377372" cy="381002"/>
          </a:xfrm>
          <a:prstGeom prst="ellipse">
            <a:avLst/>
          </a:prstGeom>
          <a:noFill/>
          <a:ln w="38100">
            <a:solidFill>
              <a:srgbClr val="D3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2C285A-8E5A-4FC9-9EA8-9A459C36BB81}"/>
              </a:ext>
            </a:extLst>
          </p:cNvPr>
          <p:cNvSpPr txBox="1"/>
          <p:nvPr/>
        </p:nvSpPr>
        <p:spPr>
          <a:xfrm>
            <a:off x="2189009" y="3492333"/>
            <a:ext cx="13545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나눔스퀘어 네오 ExtraBold" panose="00000900000000000000" pitchFamily="2" charset="-127"/>
              </a:rPr>
              <a:t>Talcher</a:t>
            </a:r>
            <a:endParaRPr lang="ko-KR" altLang="en-US" sz="13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  <a:ea typeface="나눔스퀘어 네오 ExtraBold" panose="00000900000000000000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362B65-8DCE-47CD-A1E2-5DF9553166DE}"/>
              </a:ext>
            </a:extLst>
          </p:cNvPr>
          <p:cNvSpPr txBox="1"/>
          <p:nvPr/>
        </p:nvSpPr>
        <p:spPr>
          <a:xfrm>
            <a:off x="1332986" y="5068361"/>
            <a:ext cx="13545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나눔스퀘어 네오 ExtraBold" panose="00000900000000000000" pitchFamily="2" charset="-127"/>
              </a:rPr>
              <a:t>Neyveli</a:t>
            </a:r>
            <a:endParaRPr lang="ko-KR" altLang="en-US" sz="13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  <a:ea typeface="나눔스퀘어 네오 ExtraBold" panose="00000900000000000000" pitchFamily="2" charset="-127"/>
            </a:endParaRP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BE711327-3294-4BEA-B3DC-B92AD3C16A49}"/>
              </a:ext>
            </a:extLst>
          </p:cNvPr>
          <p:cNvCxnSpPr>
            <a:cxnSpLocks/>
          </p:cNvCxnSpPr>
          <p:nvPr/>
        </p:nvCxnSpPr>
        <p:spPr>
          <a:xfrm>
            <a:off x="3350443" y="3895963"/>
            <a:ext cx="5114107" cy="548935"/>
          </a:xfrm>
          <a:prstGeom prst="straightConnector1">
            <a:avLst/>
          </a:prstGeom>
          <a:ln w="38100">
            <a:solidFill>
              <a:srgbClr val="D3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>
            <a:extLst>
              <a:ext uri="{FF2B5EF4-FFF2-40B4-BE49-F238E27FC236}">
                <a16:creationId xmlns:a16="http://schemas.microsoft.com/office/drawing/2014/main" id="{71EF69F8-6691-4C9E-B3FA-683F4822DB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92" y="2458359"/>
            <a:ext cx="1455667" cy="4477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4A3BDC2-D22D-4205-81FB-764471CB3CF9}"/>
              </a:ext>
            </a:extLst>
          </p:cNvPr>
          <p:cNvSpPr txBox="1"/>
          <p:nvPr/>
        </p:nvSpPr>
        <p:spPr>
          <a:xfrm>
            <a:off x="5210736" y="5999000"/>
            <a:ext cx="2850775" cy="28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Time [Local Time]</a:t>
            </a:r>
            <a:endParaRPr lang="ko-KR" alt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B10D27-28CA-481D-B52A-42C154A4D720}"/>
              </a:ext>
            </a:extLst>
          </p:cNvPr>
          <p:cNvSpPr txBox="1"/>
          <p:nvPr/>
        </p:nvSpPr>
        <p:spPr>
          <a:xfrm>
            <a:off x="8484722" y="5994434"/>
            <a:ext cx="2850775" cy="28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Time [Local Time]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4848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C2B481-EE4A-4703-9CE3-70307EF6E5D5}"/>
              </a:ext>
            </a:extLst>
          </p:cNvPr>
          <p:cNvSpPr txBox="1"/>
          <p:nvPr/>
        </p:nvSpPr>
        <p:spPr>
          <a:xfrm>
            <a:off x="450059" y="819299"/>
            <a:ext cx="4679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Good agreements observed between GEMS and LEOs over </a:t>
            </a:r>
            <a:r>
              <a:rPr lang="en-US" altLang="ko-KR" sz="2400" b="1" dirty="0">
                <a:solidFill>
                  <a:srgbClr val="F41AA1"/>
                </a:solidFill>
                <a:latin typeface="+mj-lt"/>
                <a:cs typeface="Arial" panose="020B0604020202020204" pitchFamily="34" charset="0"/>
              </a:rPr>
              <a:t>India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4294F7-BC63-45D1-B4B1-305C21D7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t="29913" r="48756" b="16290"/>
          <a:stretch/>
        </p:blipFill>
        <p:spPr>
          <a:xfrm>
            <a:off x="4776384" y="858639"/>
            <a:ext cx="2114977" cy="297378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095902D-5CF2-4D45-AFBB-06B5F8617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t="29913" r="48756" b="16290"/>
          <a:stretch/>
        </p:blipFill>
        <p:spPr>
          <a:xfrm>
            <a:off x="7029214" y="858641"/>
            <a:ext cx="2114976" cy="29737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FFFA709D-B994-46A1-B0C5-DFC7334E8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t="29913" r="48756" b="16290"/>
          <a:stretch/>
        </p:blipFill>
        <p:spPr>
          <a:xfrm>
            <a:off x="9282043" y="858639"/>
            <a:ext cx="2114976" cy="2973785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1EB2F146-C6D7-44C1-B6AA-3F8EFE707505}"/>
              </a:ext>
            </a:extLst>
          </p:cNvPr>
          <p:cNvSpPr/>
          <p:nvPr/>
        </p:nvSpPr>
        <p:spPr>
          <a:xfrm>
            <a:off x="7029214" y="617148"/>
            <a:ext cx="2114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OMPS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0DD30C08-5396-48FE-8752-A3ED3F88C918}"/>
              </a:ext>
            </a:extLst>
          </p:cNvPr>
          <p:cNvSpPr/>
          <p:nvPr/>
        </p:nvSpPr>
        <p:spPr>
          <a:xfrm>
            <a:off x="4776384" y="614756"/>
            <a:ext cx="2150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0532B75A-2012-478B-AEA9-B452C9C174BB}"/>
              </a:ext>
            </a:extLst>
          </p:cNvPr>
          <p:cNvSpPr/>
          <p:nvPr/>
        </p:nvSpPr>
        <p:spPr>
          <a:xfrm>
            <a:off x="9282042" y="616262"/>
            <a:ext cx="211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TROPOMI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3C9E6AA-35B8-418A-8696-0CEF1F451B5C}"/>
              </a:ext>
            </a:extLst>
          </p:cNvPr>
          <p:cNvSpPr/>
          <p:nvPr/>
        </p:nvSpPr>
        <p:spPr>
          <a:xfrm>
            <a:off x="450059" y="484411"/>
            <a:ext cx="2571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12/2023 ~ 02/2024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B8966D-95AE-4DEC-B193-7E2595856F32}"/>
              </a:ext>
            </a:extLst>
          </p:cNvPr>
          <p:cNvSpPr txBox="1"/>
          <p:nvPr/>
        </p:nvSpPr>
        <p:spPr>
          <a:xfrm>
            <a:off x="10166085" y="3854269"/>
            <a:ext cx="1142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(0.25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°×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0.25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°)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3C00B1-4092-459B-87EA-D77DEDE9612A}"/>
              </a:ext>
            </a:extLst>
          </p:cNvPr>
          <p:cNvSpPr txBox="1"/>
          <p:nvPr/>
        </p:nvSpPr>
        <p:spPr>
          <a:xfrm>
            <a:off x="6176080" y="6524097"/>
            <a:ext cx="57849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*Comparison with low-orbit satellites using GEMS 04 UTC data from anthropogenic sources in India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2547CEF-AD09-4A80-A7FC-58C4926180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53541" r="7288" b="3997"/>
          <a:stretch/>
        </p:blipFill>
        <p:spPr>
          <a:xfrm>
            <a:off x="4389120" y="4142838"/>
            <a:ext cx="7571869" cy="234560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042F4A8-4757-4AE2-A611-B518E89821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29913" r="45107" b="8638"/>
          <a:stretch/>
        </p:blipFill>
        <p:spPr>
          <a:xfrm>
            <a:off x="985961" y="2113764"/>
            <a:ext cx="3403159" cy="4243938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9FA7565-5134-4BEB-AE71-1D060A5E2B20}"/>
              </a:ext>
            </a:extLst>
          </p:cNvPr>
          <p:cNvSpPr/>
          <p:nvPr/>
        </p:nvSpPr>
        <p:spPr>
          <a:xfrm>
            <a:off x="2076330" y="1923258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0F558C03-0C25-43FA-B1FF-98C68268AC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7540" y="5242760"/>
            <a:ext cx="1048259" cy="276319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635043A2-E5F5-4B0B-96E0-207A1CA4714B}"/>
              </a:ext>
            </a:extLst>
          </p:cNvPr>
          <p:cNvSpPr/>
          <p:nvPr/>
        </p:nvSpPr>
        <p:spPr>
          <a:xfrm>
            <a:off x="1900140" y="6400160"/>
            <a:ext cx="157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</a:t>
            </a:r>
            <a:r>
              <a:rPr lang="en-US" altLang="ko-KR" sz="12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VCD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[DU]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14D67-8FE8-4407-B364-C1C6D016F955}"/>
              </a:ext>
            </a:extLst>
          </p:cNvPr>
          <p:cNvSpPr txBox="1"/>
          <p:nvPr/>
        </p:nvSpPr>
        <p:spPr>
          <a:xfrm>
            <a:off x="2189009" y="3492333"/>
            <a:ext cx="13545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나눔스퀘어 네오 ExtraBold" panose="00000900000000000000" pitchFamily="2" charset="-127"/>
              </a:rPr>
              <a:t>Talcher</a:t>
            </a:r>
            <a:endParaRPr lang="ko-KR" altLang="en-US" sz="13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  <a:ea typeface="나눔스퀘어 네오 ExtraBold" panose="000009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136211-449C-4ECF-8BD0-E7CBF5C999ED}"/>
              </a:ext>
            </a:extLst>
          </p:cNvPr>
          <p:cNvSpPr txBox="1"/>
          <p:nvPr/>
        </p:nvSpPr>
        <p:spPr>
          <a:xfrm>
            <a:off x="1332986" y="5068361"/>
            <a:ext cx="13545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나눔스퀘어 네오 ExtraBold" panose="00000900000000000000" pitchFamily="2" charset="-127"/>
              </a:rPr>
              <a:t>Neyveli</a:t>
            </a:r>
            <a:endParaRPr lang="ko-KR" altLang="en-US" sz="13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  <a:ea typeface="나눔스퀘어 네오 ExtraBold" panose="00000900000000000000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0B94B8D0-7212-45BD-8F73-F4FE5F778B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92" y="2458359"/>
            <a:ext cx="1455667" cy="4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E4AE157-2FAE-4548-BFFB-E7C72A799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31283" r="43463" b="16191"/>
          <a:stretch/>
        </p:blipFill>
        <p:spPr>
          <a:xfrm>
            <a:off x="2626662" y="3212703"/>
            <a:ext cx="2214474" cy="203433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DB19EDC-6601-4F64-9E44-81987C5BE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56079" r="49260" b="8311"/>
          <a:stretch/>
        </p:blipFill>
        <p:spPr>
          <a:xfrm>
            <a:off x="5051270" y="4157951"/>
            <a:ext cx="3231319" cy="179139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7754BCC-C8E4-44BF-8CC8-17F3273D1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56079" r="48372" b="8311"/>
          <a:stretch/>
        </p:blipFill>
        <p:spPr>
          <a:xfrm>
            <a:off x="8498692" y="4137488"/>
            <a:ext cx="3361837" cy="1801430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DE7EBA0D-E835-43E4-87B6-4EA3DEC82A2D}"/>
              </a:ext>
            </a:extLst>
          </p:cNvPr>
          <p:cNvSpPr/>
          <p:nvPr/>
        </p:nvSpPr>
        <p:spPr>
          <a:xfrm>
            <a:off x="7563287" y="617147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OMPS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6D99067D-A154-49D8-B4D4-5A2FCB653096}"/>
              </a:ext>
            </a:extLst>
          </p:cNvPr>
          <p:cNvSpPr/>
          <p:nvPr/>
        </p:nvSpPr>
        <p:spPr>
          <a:xfrm>
            <a:off x="5310457" y="614756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D9EAD978-39D8-4123-95DA-55ADB527F84A}"/>
              </a:ext>
            </a:extLst>
          </p:cNvPr>
          <p:cNvSpPr/>
          <p:nvPr/>
        </p:nvSpPr>
        <p:spPr>
          <a:xfrm>
            <a:off x="9675036" y="616262"/>
            <a:ext cx="1328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TROPOMI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FA43A2-3BE8-4C54-AA04-274F8D55DDEF}"/>
              </a:ext>
            </a:extLst>
          </p:cNvPr>
          <p:cNvSpPr txBox="1"/>
          <p:nvPr/>
        </p:nvSpPr>
        <p:spPr>
          <a:xfrm>
            <a:off x="450059" y="819299"/>
            <a:ext cx="4326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Good agreements observed between GEMS and LEOs over </a:t>
            </a:r>
            <a:b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ko-KR" sz="2400" b="1" dirty="0">
                <a:solidFill>
                  <a:srgbClr val="F41AA1"/>
                </a:solidFill>
                <a:latin typeface="+mj-lt"/>
                <a:cs typeface="Arial" panose="020B0604020202020204" pitchFamily="34" charset="0"/>
              </a:rPr>
              <a:t>Vietnam and Indonesia</a:t>
            </a: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6518F7C8-63E1-4901-8D8C-CA81A07CEC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175"/>
          <a:stretch/>
        </p:blipFill>
        <p:spPr>
          <a:xfrm>
            <a:off x="5523955" y="4426435"/>
            <a:ext cx="1852479" cy="39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F32356-80D8-447F-8081-4F608B979E57}"/>
              </a:ext>
            </a:extLst>
          </p:cNvPr>
          <p:cNvSpPr txBox="1"/>
          <p:nvPr/>
        </p:nvSpPr>
        <p:spPr>
          <a:xfrm>
            <a:off x="10245775" y="3641542"/>
            <a:ext cx="1142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(0.25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°×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0.25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°)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6962502-69D5-4F70-BD2E-64B782F900F3}"/>
              </a:ext>
            </a:extLst>
          </p:cNvPr>
          <p:cNvSpPr/>
          <p:nvPr/>
        </p:nvSpPr>
        <p:spPr>
          <a:xfrm>
            <a:off x="2164125" y="2873135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9DC5DA6-AC26-4032-8B2A-641C81D012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31283" r="41920" b="16191"/>
          <a:stretch/>
        </p:blipFill>
        <p:spPr>
          <a:xfrm>
            <a:off x="350032" y="3211689"/>
            <a:ext cx="2254701" cy="203433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93BC809-42F4-4762-9811-608CDD62B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58" y="3364992"/>
            <a:ext cx="1299387" cy="39966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7F047675-A51D-40DA-AB7A-A7381A54C0A2}"/>
              </a:ext>
            </a:extLst>
          </p:cNvPr>
          <p:cNvSpPr/>
          <p:nvPr/>
        </p:nvSpPr>
        <p:spPr>
          <a:xfrm>
            <a:off x="1913632" y="5791590"/>
            <a:ext cx="157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</a:t>
            </a:r>
            <a:r>
              <a:rPr lang="en-US" altLang="ko-KR" sz="12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VCD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[DU]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253A6538-97E2-4C12-84BE-97048823C9AE}"/>
              </a:ext>
            </a:extLst>
          </p:cNvPr>
          <p:cNvSpPr/>
          <p:nvPr/>
        </p:nvSpPr>
        <p:spPr>
          <a:xfrm>
            <a:off x="1707731" y="3779837"/>
            <a:ext cx="411802" cy="378114"/>
          </a:xfrm>
          <a:prstGeom prst="ellipse">
            <a:avLst/>
          </a:prstGeom>
          <a:noFill/>
          <a:ln w="38100">
            <a:solidFill>
              <a:srgbClr val="D3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C666FB1C-7EA6-408B-95D6-B9E8AB043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84483" r="43463" b="8365"/>
          <a:stretch/>
        </p:blipFill>
        <p:spPr>
          <a:xfrm>
            <a:off x="1303820" y="5368876"/>
            <a:ext cx="2794425" cy="34954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F085283-2DA1-443D-9C52-E40C59477BE9}"/>
              </a:ext>
            </a:extLst>
          </p:cNvPr>
          <p:cNvSpPr txBox="1"/>
          <p:nvPr/>
        </p:nvSpPr>
        <p:spPr>
          <a:xfrm>
            <a:off x="876013" y="4228854"/>
            <a:ext cx="1354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나눔스퀘어 네오 ExtraBold" panose="00000900000000000000" pitchFamily="2" charset="-127"/>
              </a:rPr>
              <a:t>Hong Tach, Vietnam</a:t>
            </a:r>
            <a:endParaRPr lang="ko-KR" altLang="en-US" sz="13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  <a:ea typeface="나눔스퀘어 네오 ExtraBold" panose="00000900000000000000" pitchFamily="2" charset="-127"/>
            </a:endParaRP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6EEB03F7-BC69-46B3-90C5-902609256C05}"/>
              </a:ext>
            </a:extLst>
          </p:cNvPr>
          <p:cNvSpPr/>
          <p:nvPr/>
        </p:nvSpPr>
        <p:spPr>
          <a:xfrm>
            <a:off x="3684971" y="3912169"/>
            <a:ext cx="411802" cy="378114"/>
          </a:xfrm>
          <a:prstGeom prst="ellipse">
            <a:avLst/>
          </a:prstGeom>
          <a:noFill/>
          <a:ln w="38100">
            <a:solidFill>
              <a:srgbClr val="D3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70002C-36A6-4C6F-AC56-43D5BAA295B0}"/>
              </a:ext>
            </a:extLst>
          </p:cNvPr>
          <p:cNvSpPr txBox="1"/>
          <p:nvPr/>
        </p:nvSpPr>
        <p:spPr>
          <a:xfrm>
            <a:off x="3288534" y="4380044"/>
            <a:ext cx="1354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나눔스퀘어 네오 ExtraBold" panose="00000900000000000000" pitchFamily="2" charset="-127"/>
              </a:rPr>
              <a:t>Labota</a:t>
            </a:r>
            <a:r>
              <a:rPr lang="en-US" altLang="ko-KR" sz="13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나눔스퀘어 네오 ExtraBold" panose="00000900000000000000" pitchFamily="2" charset="-127"/>
              </a:rPr>
              <a:t>, Indonesia</a:t>
            </a:r>
            <a:endParaRPr lang="ko-KR" altLang="en-US" sz="13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  <a:ea typeface="나눔스퀘어 네오 ExtraBold" panose="00000900000000000000" pitchFamily="2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BC224962-CB18-456D-BA39-6A82AF30D9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30516" r="43885" b="16617"/>
          <a:stretch/>
        </p:blipFill>
        <p:spPr>
          <a:xfrm>
            <a:off x="5121870" y="2244307"/>
            <a:ext cx="1424002" cy="141513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14D612A-7700-48C4-B336-BBF1A180E0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30516" r="43886" b="16617"/>
          <a:stretch/>
        </p:blipFill>
        <p:spPr>
          <a:xfrm>
            <a:off x="7377955" y="2244307"/>
            <a:ext cx="1413535" cy="141513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012862A-F3FE-4CBF-B1E3-2A6DF63CC9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30517" r="43977" b="16617"/>
          <a:stretch/>
        </p:blipFill>
        <p:spPr>
          <a:xfrm>
            <a:off x="9634515" y="2244307"/>
            <a:ext cx="1410031" cy="141513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681AC48-8330-4697-BDAD-82AAAF771A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30517" r="41877" b="16617"/>
          <a:stretch/>
        </p:blipFill>
        <p:spPr>
          <a:xfrm>
            <a:off x="5132813" y="939803"/>
            <a:ext cx="1424001" cy="129321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BEE2EE4-DEC1-4F4F-9D42-01BF149A9E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t="30834" r="41370" b="16617"/>
          <a:stretch/>
        </p:blipFill>
        <p:spPr>
          <a:xfrm>
            <a:off x="7377955" y="939803"/>
            <a:ext cx="1465271" cy="128545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309475BB-93E4-49B1-9E7A-6B02566AF0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30833" r="41876" b="16617"/>
          <a:stretch/>
        </p:blipFill>
        <p:spPr>
          <a:xfrm>
            <a:off x="9623573" y="939803"/>
            <a:ext cx="1445584" cy="128545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4B97147-BD74-4889-9519-BE84FB85C4B4}"/>
              </a:ext>
            </a:extLst>
          </p:cNvPr>
          <p:cNvSpPr txBox="1"/>
          <p:nvPr/>
        </p:nvSpPr>
        <p:spPr>
          <a:xfrm>
            <a:off x="5243054" y="1863467"/>
            <a:ext cx="11704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나눔스퀘어 네오 ExtraBold" panose="00000900000000000000" pitchFamily="2" charset="-127"/>
              </a:rPr>
              <a:t>Vietnam</a:t>
            </a:r>
            <a:endParaRPr lang="ko-KR" altLang="en-US" sz="13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나눔스퀘어 네오 ExtraBold" panose="00000900000000000000" pitchFamily="2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93F22C-6E9F-47B9-94BD-12ED5E2E02DF}"/>
              </a:ext>
            </a:extLst>
          </p:cNvPr>
          <p:cNvSpPr txBox="1"/>
          <p:nvPr/>
        </p:nvSpPr>
        <p:spPr>
          <a:xfrm>
            <a:off x="5300150" y="3313971"/>
            <a:ext cx="11704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나눔스퀘어 네오 ExtraBold" panose="00000900000000000000" pitchFamily="2" charset="-127"/>
              </a:rPr>
              <a:t>Indonesia</a:t>
            </a:r>
            <a:endParaRPr lang="ko-KR" altLang="en-US" sz="13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나눔스퀘어 네오 ExtraBold" panose="000009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A9D88C-4C90-4BC5-BDC6-80442C19D846}"/>
              </a:ext>
            </a:extLst>
          </p:cNvPr>
          <p:cNvSpPr txBox="1"/>
          <p:nvPr/>
        </p:nvSpPr>
        <p:spPr>
          <a:xfrm>
            <a:off x="5372100" y="5959253"/>
            <a:ext cx="2850775" cy="28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Time [Local Time]</a:t>
            </a:r>
            <a:endParaRPr lang="ko-KR" alt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873ADF-69BD-426D-9DA5-14EFBE89AA68}"/>
              </a:ext>
            </a:extLst>
          </p:cNvPr>
          <p:cNvSpPr txBox="1"/>
          <p:nvPr/>
        </p:nvSpPr>
        <p:spPr>
          <a:xfrm>
            <a:off x="8852980" y="5949347"/>
            <a:ext cx="2850775" cy="28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Time [Local Time]</a:t>
            </a:r>
            <a:endParaRPr lang="ko-KR" altLang="en-US" sz="1200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A008B8D-D1BC-4DD8-A24C-8E942A46B428}"/>
              </a:ext>
            </a:extLst>
          </p:cNvPr>
          <p:cNvSpPr/>
          <p:nvPr/>
        </p:nvSpPr>
        <p:spPr>
          <a:xfrm>
            <a:off x="450059" y="484411"/>
            <a:ext cx="2571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12/2023 ~ 02/2024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0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3A98D3E-5D2B-4099-B358-4DC89E200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30499" r="43932" b="16088"/>
          <a:stretch/>
        </p:blipFill>
        <p:spPr>
          <a:xfrm>
            <a:off x="4666944" y="953310"/>
            <a:ext cx="2333853" cy="2380102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5C84B30-F1AD-44F9-8328-6DD4965FD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30499" r="43932" b="16088"/>
          <a:stretch/>
        </p:blipFill>
        <p:spPr>
          <a:xfrm>
            <a:off x="6888873" y="953310"/>
            <a:ext cx="2333853" cy="2380102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6D6FF887-78B0-428C-8A1A-81A5D727A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30498" r="43932" b="16089"/>
          <a:stretch/>
        </p:blipFill>
        <p:spPr>
          <a:xfrm>
            <a:off x="9172606" y="953310"/>
            <a:ext cx="2333853" cy="238010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7C88AFEE-AC2D-41E2-B3C2-DD09A846ED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30499" r="43932" b="8424"/>
          <a:stretch/>
        </p:blipFill>
        <p:spPr>
          <a:xfrm>
            <a:off x="1245558" y="2876075"/>
            <a:ext cx="2883964" cy="3363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D708BC-64C3-42A5-8D9E-D473AB032F85}"/>
              </a:ext>
            </a:extLst>
          </p:cNvPr>
          <p:cNvSpPr txBox="1"/>
          <p:nvPr/>
        </p:nvSpPr>
        <p:spPr>
          <a:xfrm>
            <a:off x="450059" y="819299"/>
            <a:ext cx="4357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Disagreements observed between GEMS and LEOs over </a:t>
            </a:r>
            <a:r>
              <a:rPr lang="en-US" altLang="ko-KR" sz="2400" b="1" dirty="0">
                <a:solidFill>
                  <a:srgbClr val="F41AA1"/>
                </a:solidFill>
                <a:latin typeface="+mj-lt"/>
                <a:cs typeface="Arial" panose="020B0604020202020204" pitchFamily="34" charset="0"/>
              </a:rPr>
              <a:t>China and Northeast Asia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4691BA8-1A56-4BAD-B4BB-7B89CE4D80A1}"/>
              </a:ext>
            </a:extLst>
          </p:cNvPr>
          <p:cNvSpPr/>
          <p:nvPr/>
        </p:nvSpPr>
        <p:spPr>
          <a:xfrm>
            <a:off x="7563287" y="615951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OMPS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DF10044C-077D-4246-BEEA-A9BCA5C1EACB}"/>
              </a:ext>
            </a:extLst>
          </p:cNvPr>
          <p:cNvSpPr/>
          <p:nvPr/>
        </p:nvSpPr>
        <p:spPr>
          <a:xfrm>
            <a:off x="5310457" y="615951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6C6C9D3E-449E-4DA5-956F-AD82FBB78154}"/>
              </a:ext>
            </a:extLst>
          </p:cNvPr>
          <p:cNvSpPr/>
          <p:nvPr/>
        </p:nvSpPr>
        <p:spPr>
          <a:xfrm>
            <a:off x="2089806" y="2537521"/>
            <a:ext cx="104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692402AB-FA18-4483-AEAB-85A0929DE551}"/>
              </a:ext>
            </a:extLst>
          </p:cNvPr>
          <p:cNvSpPr/>
          <p:nvPr/>
        </p:nvSpPr>
        <p:spPr>
          <a:xfrm>
            <a:off x="9675036" y="615951"/>
            <a:ext cx="1328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TROPOMI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896F038F-C165-4328-98D3-9CA2F6126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284" y="5306534"/>
            <a:ext cx="795311" cy="209642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DC662CDF-E7D2-44D2-9E17-13D3262A0FB0}"/>
              </a:ext>
            </a:extLst>
          </p:cNvPr>
          <p:cNvSpPr/>
          <p:nvPr/>
        </p:nvSpPr>
        <p:spPr>
          <a:xfrm>
            <a:off x="1900140" y="6306024"/>
            <a:ext cx="157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</a:t>
            </a:r>
            <a:r>
              <a:rPr lang="en-US" altLang="ko-KR" sz="12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VCD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[DU]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8AD75A-C26B-4955-847D-336F2DB7EF14}"/>
              </a:ext>
            </a:extLst>
          </p:cNvPr>
          <p:cNvSpPr txBox="1"/>
          <p:nvPr/>
        </p:nvSpPr>
        <p:spPr>
          <a:xfrm>
            <a:off x="4776384" y="3511142"/>
            <a:ext cx="667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ea typeface="나눔스퀘어 네오 Bold" panose="00000800000000000000" pitchFamily="2" charset="-127"/>
                <a:sym typeface="Wingdings" panose="05000000000000000000" pitchFamily="2" charset="2"/>
              </a:rPr>
              <a:t>Unlike previous cases, </a:t>
            </a:r>
          </a:p>
          <a:p>
            <a:r>
              <a:rPr lang="en-US" altLang="ko-KR" sz="1400" dirty="0">
                <a:ea typeface="나눔스퀘어 네오 Bold" panose="00000800000000000000" pitchFamily="2" charset="-127"/>
                <a:sym typeface="Wingdings" panose="05000000000000000000" pitchFamily="2" charset="2"/>
              </a:rPr>
              <a:t>There is a difference in the spatial distribution compared to the LEO satellite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DA26A3-A864-43C9-9DD3-B64CB4EA5598}"/>
              </a:ext>
            </a:extLst>
          </p:cNvPr>
          <p:cNvSpPr txBox="1"/>
          <p:nvPr/>
        </p:nvSpPr>
        <p:spPr>
          <a:xfrm>
            <a:off x="4363186" y="6425428"/>
            <a:ext cx="71432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*Comparison with low-orbit satellites using GEMS 04 UTC data from anthropogenic sources in India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8B4AE2C-1B5F-4A99-8ABB-E90FB935F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25" y="5302069"/>
            <a:ext cx="1392218" cy="42821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EC225B5-D3D0-4FDD-AC0B-1F513C4D5F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52521" r="7464" b="4109"/>
          <a:stretch/>
        </p:blipFill>
        <p:spPr>
          <a:xfrm>
            <a:off x="4776384" y="4101154"/>
            <a:ext cx="6942269" cy="22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9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BC391B3-6443-4A31-BC20-81AAFE430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4" r="8658" b="1820"/>
          <a:stretch/>
        </p:blipFill>
        <p:spPr>
          <a:xfrm>
            <a:off x="7393570" y="3883933"/>
            <a:ext cx="4301866" cy="215909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2307201-EDCF-4A86-B3C7-E2659F057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65224" b="1820"/>
          <a:stretch/>
        </p:blipFill>
        <p:spPr>
          <a:xfrm>
            <a:off x="9568908" y="1492981"/>
            <a:ext cx="2106158" cy="21590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C60F24-4E70-42AB-85BC-0D0D98EB15BD}"/>
              </a:ext>
            </a:extLst>
          </p:cNvPr>
          <p:cNvSpPr txBox="1"/>
          <p:nvPr/>
        </p:nvSpPr>
        <p:spPr>
          <a:xfrm>
            <a:off x="2071254" y="748326"/>
            <a:ext cx="80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Comparison with LEO satellites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B27A200-0CEB-4D53-88F6-78BE9B058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t="7036" r="7394" b="47425"/>
          <a:stretch/>
        </p:blipFill>
        <p:spPr>
          <a:xfrm>
            <a:off x="496562" y="1492981"/>
            <a:ext cx="6399790" cy="2042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F8F55-6FE7-41A4-BD82-77F213400B9F}"/>
              </a:ext>
            </a:extLst>
          </p:cNvPr>
          <p:cNvSpPr txBox="1"/>
          <p:nvPr/>
        </p:nvSpPr>
        <p:spPr>
          <a:xfrm>
            <a:off x="0" y="610967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 hotspot areas, </a:t>
            </a:r>
            <a:r>
              <a:rPr lang="en-US" altLang="ko-KR" dirty="0">
                <a:solidFill>
                  <a:srgbClr val="F41AA1"/>
                </a:solidFill>
                <a:cs typeface="Arial" panose="020B0604020202020204" pitchFamily="34" charset="0"/>
              </a:rPr>
              <a:t>GEMS SO</a:t>
            </a:r>
            <a:r>
              <a:rPr lang="en-US" altLang="ko-KR" baseline="-25000" dirty="0">
                <a:solidFill>
                  <a:srgbClr val="F41AA1"/>
                </a:solidFill>
                <a:cs typeface="Arial" panose="020B0604020202020204" pitchFamily="34" charset="0"/>
              </a:rPr>
              <a:t>2</a:t>
            </a:r>
            <a:r>
              <a:rPr lang="en-US" altLang="ko-KR" dirty="0">
                <a:solidFill>
                  <a:srgbClr val="F41AA1"/>
                </a:solidFill>
                <a:cs typeface="Arial" panose="020B0604020202020204" pitchFamily="34" charset="0"/>
              </a:rPr>
              <a:t> concentrations tend to increase with V2.1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compared to V2.0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D3AF4D5-21B7-4550-BDDB-6A949D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t="51922" r="7394" b="3572"/>
          <a:stretch/>
        </p:blipFill>
        <p:spPr>
          <a:xfrm>
            <a:off x="496562" y="3928336"/>
            <a:ext cx="6399790" cy="1995891"/>
          </a:xfrm>
          <a:prstGeom prst="rect">
            <a:avLst/>
          </a:prstGeom>
        </p:spPr>
      </p:pic>
      <p:sp>
        <p:nvSpPr>
          <p:cNvPr id="2" name="화살표: 아래쪽 1">
            <a:extLst>
              <a:ext uri="{FF2B5EF4-FFF2-40B4-BE49-F238E27FC236}">
                <a16:creationId xmlns:a16="http://schemas.microsoft.com/office/drawing/2014/main" id="{6BB059ED-9D8C-4B74-8D2E-3FF10BEE190B}"/>
              </a:ext>
            </a:extLst>
          </p:cNvPr>
          <p:cNvSpPr/>
          <p:nvPr/>
        </p:nvSpPr>
        <p:spPr>
          <a:xfrm>
            <a:off x="3501984" y="3534002"/>
            <a:ext cx="554079" cy="293905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6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57104FC-B965-4106-ADFC-A7FF4C17E399}"/>
              </a:ext>
            </a:extLst>
          </p:cNvPr>
          <p:cNvSpPr/>
          <p:nvPr/>
        </p:nvSpPr>
        <p:spPr>
          <a:xfrm>
            <a:off x="375449" y="3894522"/>
            <a:ext cx="6721748" cy="2112664"/>
          </a:xfrm>
          <a:prstGeom prst="roundRect">
            <a:avLst>
              <a:gd name="adj" fmla="val 9788"/>
            </a:avLst>
          </a:prstGeom>
          <a:noFill/>
          <a:ln w="28575" cap="flat">
            <a:solidFill>
              <a:schemeClr val="bg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3E6FABA-CD3F-42DB-B7E6-88AD9C77E4BD}"/>
              </a:ext>
            </a:extLst>
          </p:cNvPr>
          <p:cNvCxnSpPr>
            <a:cxnSpLocks/>
          </p:cNvCxnSpPr>
          <p:nvPr/>
        </p:nvCxnSpPr>
        <p:spPr>
          <a:xfrm>
            <a:off x="7251927" y="1684713"/>
            <a:ext cx="1" cy="4252962"/>
          </a:xfrm>
          <a:prstGeom prst="line">
            <a:avLst/>
          </a:prstGeom>
          <a:ln w="19050">
            <a:solidFill>
              <a:srgbClr val="002060">
                <a:alpha val="2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2B79786-A33A-421B-A4B5-114D15165E85}"/>
              </a:ext>
            </a:extLst>
          </p:cNvPr>
          <p:cNvSpPr txBox="1"/>
          <p:nvPr/>
        </p:nvSpPr>
        <p:spPr>
          <a:xfrm>
            <a:off x="7468227" y="2967335"/>
            <a:ext cx="2100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Comparison </a:t>
            </a:r>
            <a:b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among LEO satellites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D2F5695B-2C91-4805-8A82-218796C1F470}"/>
              </a:ext>
            </a:extLst>
          </p:cNvPr>
          <p:cNvSpPr/>
          <p:nvPr/>
        </p:nvSpPr>
        <p:spPr>
          <a:xfrm>
            <a:off x="375449" y="1179937"/>
            <a:ext cx="257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(12/2023 ~ 02/2024)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1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7C60F24-4E70-42AB-85BC-0D0D98EB15BD}"/>
              </a:ext>
            </a:extLst>
          </p:cNvPr>
          <p:cNvSpPr txBox="1"/>
          <p:nvPr/>
        </p:nvSpPr>
        <p:spPr>
          <a:xfrm>
            <a:off x="2071254" y="748326"/>
            <a:ext cx="80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Comparisons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w.r.t.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SZA and VZA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48B7976-581E-4875-8090-DA9D07BF2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53004" r="13926" b="3345"/>
          <a:stretch/>
        </p:blipFill>
        <p:spPr>
          <a:xfrm>
            <a:off x="261262" y="1891688"/>
            <a:ext cx="5370122" cy="18218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7AFCF69-0B4B-470D-8840-A8E1D5EC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53004" r="13926" b="3345"/>
          <a:stretch/>
        </p:blipFill>
        <p:spPr>
          <a:xfrm>
            <a:off x="6157685" y="1891688"/>
            <a:ext cx="5370122" cy="182188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FC93C7D-C2EC-4BED-9100-97A4FAD93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5" t="24149" r="5302" b="22993"/>
          <a:stretch/>
        </p:blipFill>
        <p:spPr>
          <a:xfrm>
            <a:off x="5567373" y="2568755"/>
            <a:ext cx="493485" cy="2421407"/>
          </a:xfrm>
          <a:prstGeom prst="rect">
            <a:avLst/>
          </a:prstGeom>
        </p:spPr>
      </p:pic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6470F5D0-9840-4162-A917-25CF6A54E437}"/>
              </a:ext>
            </a:extLst>
          </p:cNvPr>
          <p:cNvCxnSpPr>
            <a:cxnSpLocks/>
          </p:cNvCxnSpPr>
          <p:nvPr/>
        </p:nvCxnSpPr>
        <p:spPr>
          <a:xfrm>
            <a:off x="6139541" y="1629089"/>
            <a:ext cx="1" cy="4252962"/>
          </a:xfrm>
          <a:prstGeom prst="line">
            <a:avLst/>
          </a:prstGeom>
          <a:ln w="19050">
            <a:solidFill>
              <a:srgbClr val="002060">
                <a:alpha val="2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0A68857-DC02-4DDB-93F2-8E13B97AEF90}"/>
              </a:ext>
            </a:extLst>
          </p:cNvPr>
          <p:cNvSpPr/>
          <p:nvPr/>
        </p:nvSpPr>
        <p:spPr>
          <a:xfrm>
            <a:off x="551329" y="1412340"/>
            <a:ext cx="5051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Solar Zenith Angle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A089C3B-6170-4440-B403-6F5DB82183DF}"/>
              </a:ext>
            </a:extLst>
          </p:cNvPr>
          <p:cNvSpPr/>
          <p:nvPr/>
        </p:nvSpPr>
        <p:spPr>
          <a:xfrm>
            <a:off x="6398558" y="1412340"/>
            <a:ext cx="5051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Viewing Zenith Angle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CE381C-F156-4D3B-9FA7-04A7485E9A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52521" r="13681" b="3466"/>
          <a:stretch/>
        </p:blipFill>
        <p:spPr>
          <a:xfrm>
            <a:off x="223079" y="4641827"/>
            <a:ext cx="5341412" cy="180937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816451B-FEE2-4BC0-847C-444B31F200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52521" r="13681" b="3466"/>
          <a:stretch/>
        </p:blipFill>
        <p:spPr>
          <a:xfrm>
            <a:off x="6199734" y="4641827"/>
            <a:ext cx="5341412" cy="180937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AC04EB2-DD08-4AF6-8E52-80784E14D3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5" t="24313" r="5196" b="23533"/>
          <a:stretch/>
        </p:blipFill>
        <p:spPr>
          <a:xfrm>
            <a:off x="11527807" y="2568755"/>
            <a:ext cx="462902" cy="2289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EBC32-7163-48FC-BF9F-6029CB2497D5}"/>
              </a:ext>
            </a:extLst>
          </p:cNvPr>
          <p:cNvSpPr txBox="1"/>
          <p:nvPr/>
        </p:nvSpPr>
        <p:spPr>
          <a:xfrm>
            <a:off x="524707" y="3755569"/>
            <a:ext cx="4843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When</a:t>
            </a:r>
            <a:r>
              <a:rPr lang="ko-KR" altLang="en-US" sz="1200" dirty="0"/>
              <a:t> </a:t>
            </a:r>
            <a:r>
              <a:rPr lang="en-US" altLang="ko-KR" sz="1200" dirty="0"/>
              <a:t>the</a:t>
            </a:r>
            <a:r>
              <a:rPr lang="ko-KR" altLang="en-US" sz="1200" dirty="0"/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SZA</a:t>
            </a:r>
            <a:r>
              <a:rPr lang="ko-KR" altLang="en-US" sz="1200" dirty="0"/>
              <a:t> </a:t>
            </a:r>
            <a:r>
              <a:rPr lang="en-US" altLang="ko-KR" sz="1200" dirty="0"/>
              <a:t>is</a:t>
            </a:r>
            <a:r>
              <a:rPr lang="ko-KR" altLang="en-US" sz="1200" dirty="0"/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above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0.5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DU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and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SZA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is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40 °</a:t>
            </a:r>
            <a:r>
              <a:rPr lang="en-US" altLang="ko-KR" sz="1200" dirty="0"/>
              <a:t>, </a:t>
            </a:r>
            <a:br>
              <a:rPr lang="en-US" altLang="ko-KR" sz="1200" dirty="0"/>
            </a:br>
            <a:r>
              <a:rPr lang="en-US" altLang="ko-KR" sz="1200" dirty="0"/>
              <a:t>SO</a:t>
            </a:r>
            <a:r>
              <a:rPr lang="en-US" altLang="ko-KR" sz="1200" baseline="-25000" dirty="0"/>
              <a:t>2</a:t>
            </a:r>
            <a:r>
              <a:rPr lang="en-US" altLang="ko-KR" sz="1200" dirty="0"/>
              <a:t> VCD is retrieved to be higher</a:t>
            </a:r>
            <a:endParaRPr lang="ko-KR" alt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834820-DD15-442B-98F9-F4B5FD891476}"/>
              </a:ext>
            </a:extLst>
          </p:cNvPr>
          <p:cNvSpPr txBox="1"/>
          <p:nvPr/>
        </p:nvSpPr>
        <p:spPr>
          <a:xfrm>
            <a:off x="6605892" y="3755570"/>
            <a:ext cx="4843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When</a:t>
            </a:r>
            <a:r>
              <a:rPr lang="ko-KR" altLang="en-US" sz="1200" dirty="0"/>
              <a:t> </a:t>
            </a:r>
            <a:r>
              <a:rPr lang="en-US" altLang="ko-KR" sz="1200" dirty="0"/>
              <a:t>the</a:t>
            </a:r>
            <a:r>
              <a:rPr lang="ko-KR" altLang="en-US" sz="1200" dirty="0"/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VZA </a:t>
            </a:r>
            <a:r>
              <a:rPr lang="en-US" altLang="ko-KR" sz="1200" dirty="0"/>
              <a:t>is</a:t>
            </a:r>
            <a:r>
              <a:rPr lang="ko-KR" altLang="en-US" sz="1200" dirty="0"/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above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0.5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DU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and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SZA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is</a:t>
            </a:r>
            <a:r>
              <a:rPr lang="ko-KR" altLang="en-US" sz="1200" dirty="0">
                <a:solidFill>
                  <a:srgbClr val="F41AA1"/>
                </a:solidFill>
              </a:rPr>
              <a:t> </a:t>
            </a:r>
            <a:r>
              <a:rPr lang="en-US" altLang="ko-KR" sz="1200" dirty="0">
                <a:solidFill>
                  <a:srgbClr val="F41AA1"/>
                </a:solidFill>
              </a:rPr>
              <a:t>50 °</a:t>
            </a:r>
            <a:r>
              <a:rPr lang="en-US" altLang="ko-KR" sz="1200" dirty="0"/>
              <a:t>, </a:t>
            </a:r>
            <a:br>
              <a:rPr lang="en-US" altLang="ko-KR" sz="1200" dirty="0"/>
            </a:br>
            <a:r>
              <a:rPr lang="en-US" altLang="ko-KR" sz="1200" dirty="0"/>
              <a:t>SO</a:t>
            </a:r>
            <a:r>
              <a:rPr lang="en-US" altLang="ko-KR" sz="1200" baseline="-25000" dirty="0"/>
              <a:t>2</a:t>
            </a:r>
            <a:r>
              <a:rPr lang="en-US" altLang="ko-KR" sz="1200" dirty="0"/>
              <a:t> VCD is retrieved to be higher</a:t>
            </a:r>
            <a:endParaRPr lang="ko-KR" alt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C84D99-D3ED-4680-B29C-DA323BB259B7}"/>
              </a:ext>
            </a:extLst>
          </p:cNvPr>
          <p:cNvSpPr txBox="1"/>
          <p:nvPr/>
        </p:nvSpPr>
        <p:spPr>
          <a:xfrm>
            <a:off x="0" y="6520994"/>
            <a:ext cx="12191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ym typeface="Wingdings" panose="05000000000000000000" pitchFamily="2" charset="2"/>
              </a:rPr>
              <a:t> The concentration range is similar, but the correlation decreases</a:t>
            </a:r>
            <a:endParaRPr lang="ko-KR" alt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7B595-4699-45F2-966A-0E93E25CAE67}"/>
              </a:ext>
            </a:extLst>
          </p:cNvPr>
          <p:cNvSpPr txBox="1"/>
          <p:nvPr/>
        </p:nvSpPr>
        <p:spPr>
          <a:xfrm>
            <a:off x="472170" y="4360901"/>
            <a:ext cx="4843231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VCD &gt; 0.5 DU &amp; SZA &lt; 40 °  excluding location</a:t>
            </a:r>
            <a:endParaRPr lang="ko-KR" altLang="en-US" sz="1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F45BBA-77E2-4A20-87C7-46822758D38D}"/>
              </a:ext>
            </a:extLst>
          </p:cNvPr>
          <p:cNvSpPr txBox="1"/>
          <p:nvPr/>
        </p:nvSpPr>
        <p:spPr>
          <a:xfrm>
            <a:off x="6448825" y="4360901"/>
            <a:ext cx="4843231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VCD &gt; 0.5 DU &amp; SZA &lt; 40 ° excluding location 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5210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AEF4812-4E8D-4105-8B3A-0D086ABA1B99}"/>
              </a:ext>
            </a:extLst>
          </p:cNvPr>
          <p:cNvSpPr txBox="1"/>
          <p:nvPr/>
        </p:nvSpPr>
        <p:spPr>
          <a:xfrm>
            <a:off x="2999506" y="1171468"/>
            <a:ext cx="610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Conclusions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69A6DB8-9220-435C-8782-8A1047FD2D38}"/>
              </a:ext>
            </a:extLst>
          </p:cNvPr>
          <p:cNvGrpSpPr/>
          <p:nvPr/>
        </p:nvGrpSpPr>
        <p:grpSpPr>
          <a:xfrm>
            <a:off x="1087353" y="4710485"/>
            <a:ext cx="10161824" cy="646331"/>
            <a:chOff x="625185" y="3788859"/>
            <a:chExt cx="10161824" cy="64633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FEEBE7-DD42-4A49-ADE0-757689E079C5}"/>
                </a:ext>
              </a:extLst>
            </p:cNvPr>
            <p:cNvSpPr txBox="1"/>
            <p:nvPr/>
          </p:nvSpPr>
          <p:spPr>
            <a:xfrm>
              <a:off x="792109" y="3788859"/>
              <a:ext cx="9994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ea typeface="나눔스퀘어 네오 Bold" panose="00000800000000000000" pitchFamily="2" charset="-127"/>
                </a:rPr>
                <a:t>When the 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SO</a:t>
              </a:r>
              <a:r>
                <a:rPr lang="en-US" altLang="ko-KR" baseline="-25000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2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 VCD is greater than 0.5 DU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 and either the 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SZA is greater than 40 ° 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or the 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VZA is greater than 50 °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, GEMS SO</a:t>
              </a:r>
              <a:r>
                <a:rPr lang="en-US" altLang="ko-KR" baseline="-25000" dirty="0">
                  <a:ea typeface="나눔스퀘어 네오 Bold" panose="00000800000000000000" pitchFamily="2" charset="-127"/>
                </a:rPr>
                <a:t>2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 tends to be 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retrieved higher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 than that of LEO satellites</a:t>
              </a:r>
            </a:p>
          </p:txBody>
        </p:sp>
        <p:sp>
          <p:nvSpPr>
            <p:cNvPr id="39" name="그래픽 450">
              <a:extLst>
                <a:ext uri="{FF2B5EF4-FFF2-40B4-BE49-F238E27FC236}">
                  <a16:creationId xmlns:a16="http://schemas.microsoft.com/office/drawing/2014/main" id="{EB5C9404-5C87-4F82-902D-C1C5B870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85" y="3878534"/>
              <a:ext cx="166924" cy="166924"/>
            </a:xfrm>
            <a:custGeom>
              <a:avLst/>
              <a:gdLst>
                <a:gd name="connsiteX0" fmla="*/ 505068 w 948308"/>
                <a:gd name="connsiteY0" fmla="*/ 767320 h 948308"/>
                <a:gd name="connsiteX1" fmla="*/ 502401 w 948308"/>
                <a:gd name="connsiteY1" fmla="*/ 769987 h 948308"/>
                <a:gd name="connsiteX2" fmla="*/ 500877 w 948308"/>
                <a:gd name="connsiteY2" fmla="*/ 771416 h 948308"/>
                <a:gd name="connsiteX3" fmla="*/ 496305 w 948308"/>
                <a:gd name="connsiteY3" fmla="*/ 775416 h 948308"/>
                <a:gd name="connsiteX4" fmla="*/ 495162 w 948308"/>
                <a:gd name="connsiteY4" fmla="*/ 776369 h 948308"/>
                <a:gd name="connsiteX5" fmla="*/ 489542 w 948308"/>
                <a:gd name="connsiteY5" fmla="*/ 780274 h 948308"/>
                <a:gd name="connsiteX6" fmla="*/ 489066 w 948308"/>
                <a:gd name="connsiteY6" fmla="*/ 780274 h 948308"/>
                <a:gd name="connsiteX7" fmla="*/ 489066 w 948308"/>
                <a:gd name="connsiteY7" fmla="*/ 780274 h 948308"/>
                <a:gd name="connsiteX8" fmla="*/ 482970 w 948308"/>
                <a:gd name="connsiteY8" fmla="*/ 783703 h 948308"/>
                <a:gd name="connsiteX9" fmla="*/ 482113 w 948308"/>
                <a:gd name="connsiteY9" fmla="*/ 783703 h 948308"/>
                <a:gd name="connsiteX10" fmla="*/ 476303 w 948308"/>
                <a:gd name="connsiteY10" fmla="*/ 786275 h 948308"/>
                <a:gd name="connsiteX11" fmla="*/ 474874 w 948308"/>
                <a:gd name="connsiteY11" fmla="*/ 786847 h 948308"/>
                <a:gd name="connsiteX12" fmla="*/ 469731 w 948308"/>
                <a:gd name="connsiteY12" fmla="*/ 788466 h 948308"/>
                <a:gd name="connsiteX13" fmla="*/ 467349 w 948308"/>
                <a:gd name="connsiteY13" fmla="*/ 789132 h 948308"/>
                <a:gd name="connsiteX14" fmla="*/ 462968 w 948308"/>
                <a:gd name="connsiteY14" fmla="*/ 790085 h 948308"/>
                <a:gd name="connsiteX15" fmla="*/ 459920 w 948308"/>
                <a:gd name="connsiteY15" fmla="*/ 790752 h 948308"/>
                <a:gd name="connsiteX16" fmla="*/ 456015 w 948308"/>
                <a:gd name="connsiteY16" fmla="*/ 790752 h 948308"/>
                <a:gd name="connsiteX17" fmla="*/ 452395 w 948308"/>
                <a:gd name="connsiteY17" fmla="*/ 790752 h 948308"/>
                <a:gd name="connsiteX18" fmla="*/ 445061 w 948308"/>
                <a:gd name="connsiteY18" fmla="*/ 790752 h 948308"/>
                <a:gd name="connsiteX19" fmla="*/ 441156 w 948308"/>
                <a:gd name="connsiteY19" fmla="*/ 790752 h 948308"/>
                <a:gd name="connsiteX20" fmla="*/ 437726 w 948308"/>
                <a:gd name="connsiteY20" fmla="*/ 790752 h 948308"/>
                <a:gd name="connsiteX21" fmla="*/ 433726 w 948308"/>
                <a:gd name="connsiteY21" fmla="*/ 790085 h 948308"/>
                <a:gd name="connsiteX22" fmla="*/ 430392 w 948308"/>
                <a:gd name="connsiteY22" fmla="*/ 789418 h 948308"/>
                <a:gd name="connsiteX23" fmla="*/ 426582 w 948308"/>
                <a:gd name="connsiteY23" fmla="*/ 788371 h 948308"/>
                <a:gd name="connsiteX24" fmla="*/ 423153 w 948308"/>
                <a:gd name="connsiteY24" fmla="*/ 787323 h 948308"/>
                <a:gd name="connsiteX25" fmla="*/ 419915 w 948308"/>
                <a:gd name="connsiteY25" fmla="*/ 786084 h 948308"/>
                <a:gd name="connsiteX26" fmla="*/ 416105 w 948308"/>
                <a:gd name="connsiteY26" fmla="*/ 784561 h 948308"/>
                <a:gd name="connsiteX27" fmla="*/ 413628 w 948308"/>
                <a:gd name="connsiteY27" fmla="*/ 783322 h 948308"/>
                <a:gd name="connsiteX28" fmla="*/ 409151 w 948308"/>
                <a:gd name="connsiteY28" fmla="*/ 780941 h 948308"/>
                <a:gd name="connsiteX29" fmla="*/ 407532 w 948308"/>
                <a:gd name="connsiteY29" fmla="*/ 779893 h 948308"/>
                <a:gd name="connsiteX30" fmla="*/ 402579 w 948308"/>
                <a:gd name="connsiteY30" fmla="*/ 776559 h 948308"/>
                <a:gd name="connsiteX31" fmla="*/ 401627 w 948308"/>
                <a:gd name="connsiteY31" fmla="*/ 775893 h 948308"/>
                <a:gd name="connsiteX32" fmla="*/ 396388 w 948308"/>
                <a:gd name="connsiteY32" fmla="*/ 771511 h 948308"/>
                <a:gd name="connsiteX33" fmla="*/ 396388 w 948308"/>
                <a:gd name="connsiteY33" fmla="*/ 771511 h 948308"/>
                <a:gd name="connsiteX34" fmla="*/ 396388 w 948308"/>
                <a:gd name="connsiteY34" fmla="*/ 771035 h 948308"/>
                <a:gd name="connsiteX35" fmla="*/ 391721 w 948308"/>
                <a:gd name="connsiteY35" fmla="*/ 766273 h 948308"/>
                <a:gd name="connsiteX36" fmla="*/ 390673 w 948308"/>
                <a:gd name="connsiteY36" fmla="*/ 765034 h 948308"/>
                <a:gd name="connsiteX37" fmla="*/ 386958 w 948308"/>
                <a:gd name="connsiteY37" fmla="*/ 760462 h 948308"/>
                <a:gd name="connsiteX38" fmla="*/ 385625 w 948308"/>
                <a:gd name="connsiteY38" fmla="*/ 758557 h 948308"/>
                <a:gd name="connsiteX39" fmla="*/ 383529 w 948308"/>
                <a:gd name="connsiteY39" fmla="*/ 755605 h 948308"/>
                <a:gd name="connsiteX40" fmla="*/ 207031 w 948308"/>
                <a:gd name="connsiteY40" fmla="*/ 475189 h 948308"/>
                <a:gd name="connsiteX41" fmla="*/ 231320 w 948308"/>
                <a:gd name="connsiteY41" fmla="*/ 368699 h 948308"/>
                <a:gd name="connsiteX42" fmla="*/ 231320 w 948308"/>
                <a:gd name="connsiteY42" fmla="*/ 368699 h 948308"/>
                <a:gd name="connsiteX43" fmla="*/ 337333 w 948308"/>
                <a:gd name="connsiteY43" fmla="*/ 393750 h 948308"/>
                <a:gd name="connsiteX44" fmla="*/ 459824 w 948308"/>
                <a:gd name="connsiteY44" fmla="*/ 588346 h 948308"/>
                <a:gd name="connsiteX45" fmla="*/ 923216 w 948308"/>
                <a:gd name="connsiteY45" fmla="*/ 80854 h 948308"/>
                <a:gd name="connsiteX46" fmla="*/ 939694 w 948308"/>
                <a:gd name="connsiteY46" fmla="*/ 67233 h 948308"/>
                <a:gd name="connsiteX47" fmla="*/ 839301 w 948308"/>
                <a:gd name="connsiteY47" fmla="*/ 558 h 948308"/>
                <a:gd name="connsiteX48" fmla="*/ 107875 w 948308"/>
                <a:gd name="connsiteY48" fmla="*/ 558 h 948308"/>
                <a:gd name="connsiteX49" fmla="*/ -805 w 948308"/>
                <a:gd name="connsiteY49" fmla="*/ 109238 h 948308"/>
                <a:gd name="connsiteX50" fmla="*/ -805 w 948308"/>
                <a:gd name="connsiteY50" fmla="*/ 840187 h 948308"/>
                <a:gd name="connsiteX51" fmla="*/ 107875 w 948308"/>
                <a:gd name="connsiteY51" fmla="*/ 948867 h 948308"/>
                <a:gd name="connsiteX52" fmla="*/ 838825 w 948308"/>
                <a:gd name="connsiteY52" fmla="*/ 948867 h 948308"/>
                <a:gd name="connsiteX53" fmla="*/ 947505 w 948308"/>
                <a:gd name="connsiteY53" fmla="*/ 840187 h 948308"/>
                <a:gd name="connsiteX54" fmla="*/ 947505 w 948308"/>
                <a:gd name="connsiteY54" fmla="*/ 283069 h 94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48308" h="948308">
                  <a:moveTo>
                    <a:pt x="505068" y="767320"/>
                  </a:moveTo>
                  <a:cubicBezTo>
                    <a:pt x="504211" y="768273"/>
                    <a:pt x="503258" y="769035"/>
                    <a:pt x="502401" y="769987"/>
                  </a:cubicBezTo>
                  <a:lnTo>
                    <a:pt x="500877" y="771416"/>
                  </a:lnTo>
                  <a:cubicBezTo>
                    <a:pt x="499353" y="772873"/>
                    <a:pt x="497829" y="774207"/>
                    <a:pt x="496305" y="775416"/>
                  </a:cubicBezTo>
                  <a:lnTo>
                    <a:pt x="495162" y="776369"/>
                  </a:lnTo>
                  <a:cubicBezTo>
                    <a:pt x="493353" y="777798"/>
                    <a:pt x="491447" y="779036"/>
                    <a:pt x="489542" y="780274"/>
                  </a:cubicBezTo>
                  <a:lnTo>
                    <a:pt x="489066" y="780274"/>
                  </a:lnTo>
                  <a:lnTo>
                    <a:pt x="489066" y="780274"/>
                  </a:lnTo>
                  <a:cubicBezTo>
                    <a:pt x="487066" y="781513"/>
                    <a:pt x="485066" y="782656"/>
                    <a:pt x="482970" y="783703"/>
                  </a:cubicBezTo>
                  <a:lnTo>
                    <a:pt x="482113" y="783703"/>
                  </a:lnTo>
                  <a:cubicBezTo>
                    <a:pt x="480217" y="784656"/>
                    <a:pt x="478284" y="785513"/>
                    <a:pt x="476303" y="786275"/>
                  </a:cubicBezTo>
                  <a:lnTo>
                    <a:pt x="474874" y="786847"/>
                  </a:lnTo>
                  <a:cubicBezTo>
                    <a:pt x="473188" y="787475"/>
                    <a:pt x="471474" y="788009"/>
                    <a:pt x="469731" y="788466"/>
                  </a:cubicBezTo>
                  <a:lnTo>
                    <a:pt x="467349" y="789132"/>
                  </a:lnTo>
                  <a:lnTo>
                    <a:pt x="462968" y="790085"/>
                  </a:lnTo>
                  <a:lnTo>
                    <a:pt x="459920" y="790752"/>
                  </a:lnTo>
                  <a:lnTo>
                    <a:pt x="456015" y="790752"/>
                  </a:lnTo>
                  <a:lnTo>
                    <a:pt x="452395" y="790752"/>
                  </a:lnTo>
                  <a:lnTo>
                    <a:pt x="445061" y="790752"/>
                  </a:lnTo>
                  <a:cubicBezTo>
                    <a:pt x="443727" y="790752"/>
                    <a:pt x="442394" y="790752"/>
                    <a:pt x="441156" y="790752"/>
                  </a:cubicBezTo>
                  <a:lnTo>
                    <a:pt x="437726" y="790752"/>
                  </a:lnTo>
                  <a:lnTo>
                    <a:pt x="433726" y="790085"/>
                  </a:lnTo>
                  <a:lnTo>
                    <a:pt x="430392" y="789418"/>
                  </a:lnTo>
                  <a:lnTo>
                    <a:pt x="426582" y="788371"/>
                  </a:lnTo>
                  <a:lnTo>
                    <a:pt x="423153" y="787323"/>
                  </a:lnTo>
                  <a:lnTo>
                    <a:pt x="419915" y="786084"/>
                  </a:lnTo>
                  <a:lnTo>
                    <a:pt x="416105" y="784561"/>
                  </a:lnTo>
                  <a:lnTo>
                    <a:pt x="413628" y="783322"/>
                  </a:lnTo>
                  <a:cubicBezTo>
                    <a:pt x="412104" y="782560"/>
                    <a:pt x="410580" y="781798"/>
                    <a:pt x="409151" y="780941"/>
                  </a:cubicBezTo>
                  <a:lnTo>
                    <a:pt x="407532" y="779893"/>
                  </a:lnTo>
                  <a:cubicBezTo>
                    <a:pt x="405827" y="778874"/>
                    <a:pt x="404170" y="777760"/>
                    <a:pt x="402579" y="776559"/>
                  </a:cubicBezTo>
                  <a:lnTo>
                    <a:pt x="401627" y="775893"/>
                  </a:lnTo>
                  <a:lnTo>
                    <a:pt x="396388" y="771511"/>
                  </a:lnTo>
                  <a:lnTo>
                    <a:pt x="396388" y="771511"/>
                  </a:lnTo>
                  <a:lnTo>
                    <a:pt x="396388" y="771035"/>
                  </a:lnTo>
                  <a:cubicBezTo>
                    <a:pt x="394769" y="769511"/>
                    <a:pt x="393245" y="767987"/>
                    <a:pt x="391721" y="766273"/>
                  </a:cubicBezTo>
                  <a:lnTo>
                    <a:pt x="390673" y="765034"/>
                  </a:lnTo>
                  <a:cubicBezTo>
                    <a:pt x="389330" y="763596"/>
                    <a:pt x="388092" y="762072"/>
                    <a:pt x="386958" y="760462"/>
                  </a:cubicBezTo>
                  <a:cubicBezTo>
                    <a:pt x="386482" y="759891"/>
                    <a:pt x="386101" y="759224"/>
                    <a:pt x="385625" y="758557"/>
                  </a:cubicBezTo>
                  <a:cubicBezTo>
                    <a:pt x="385149" y="757890"/>
                    <a:pt x="384196" y="756652"/>
                    <a:pt x="383529" y="755605"/>
                  </a:cubicBezTo>
                  <a:lnTo>
                    <a:pt x="207031" y="475189"/>
                  </a:lnTo>
                  <a:cubicBezTo>
                    <a:pt x="184342" y="439070"/>
                    <a:pt x="195210" y="391407"/>
                    <a:pt x="231320" y="368699"/>
                  </a:cubicBezTo>
                  <a:lnTo>
                    <a:pt x="231320" y="368699"/>
                  </a:lnTo>
                  <a:cubicBezTo>
                    <a:pt x="267534" y="346468"/>
                    <a:pt x="314902" y="357659"/>
                    <a:pt x="337333" y="393750"/>
                  </a:cubicBezTo>
                  <a:lnTo>
                    <a:pt x="459824" y="588346"/>
                  </a:lnTo>
                  <a:lnTo>
                    <a:pt x="923216" y="80854"/>
                  </a:lnTo>
                  <a:cubicBezTo>
                    <a:pt x="928045" y="75567"/>
                    <a:pt x="933598" y="70986"/>
                    <a:pt x="939694" y="67233"/>
                  </a:cubicBezTo>
                  <a:cubicBezTo>
                    <a:pt x="922701" y="26828"/>
                    <a:pt x="883135" y="548"/>
                    <a:pt x="839301" y="558"/>
                  </a:cubicBezTo>
                  <a:lnTo>
                    <a:pt x="107875" y="558"/>
                  </a:lnTo>
                  <a:cubicBezTo>
                    <a:pt x="47849" y="558"/>
                    <a:pt x="-805" y="49211"/>
                    <a:pt x="-805" y="109238"/>
                  </a:cubicBezTo>
                  <a:lnTo>
                    <a:pt x="-805" y="840187"/>
                  </a:lnTo>
                  <a:cubicBezTo>
                    <a:pt x="-805" y="900213"/>
                    <a:pt x="47849" y="948867"/>
                    <a:pt x="107875" y="948867"/>
                  </a:cubicBezTo>
                  <a:lnTo>
                    <a:pt x="838825" y="948867"/>
                  </a:lnTo>
                  <a:cubicBezTo>
                    <a:pt x="898851" y="948867"/>
                    <a:pt x="947505" y="900213"/>
                    <a:pt x="947505" y="840187"/>
                  </a:cubicBezTo>
                  <a:lnTo>
                    <a:pt x="947505" y="28306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193C0E5-E31C-4E2E-B05D-AA6CEC7041C4}"/>
              </a:ext>
            </a:extLst>
          </p:cNvPr>
          <p:cNvGrpSpPr/>
          <p:nvPr/>
        </p:nvGrpSpPr>
        <p:grpSpPr>
          <a:xfrm>
            <a:off x="1087353" y="3305676"/>
            <a:ext cx="10161824" cy="923330"/>
            <a:chOff x="625185" y="3788859"/>
            <a:chExt cx="10161824" cy="9233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C6A36D-C0A2-4443-901C-B68A1E0F0DBC}"/>
                </a:ext>
              </a:extLst>
            </p:cNvPr>
            <p:cNvSpPr txBox="1"/>
            <p:nvPr/>
          </p:nvSpPr>
          <p:spPr>
            <a:xfrm>
              <a:off x="792109" y="3788859"/>
              <a:ext cx="9994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ea typeface="나눔스퀘어 네오 Bold" panose="00000800000000000000" pitchFamily="2" charset="-127"/>
                </a:rPr>
                <a:t>In 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China and Northeast Asia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, all SO</a:t>
              </a:r>
              <a:r>
                <a:rPr lang="en-US" altLang="ko-KR" baseline="-25000" dirty="0">
                  <a:ea typeface="나눔스퀘어 네오 Bold" panose="00000800000000000000" pitchFamily="2" charset="-127"/>
                </a:rPr>
                <a:t>2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 concentrations from anthropogenic sources showed 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different spatial distributions for every LEO satellites 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(OMI, OMPS and TROPOMI) </a:t>
              </a:r>
            </a:p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– Cause identification and improvement in progress</a:t>
              </a:r>
            </a:p>
          </p:txBody>
        </p:sp>
        <p:sp>
          <p:nvSpPr>
            <p:cNvPr id="14" name="그래픽 450">
              <a:extLst>
                <a:ext uri="{FF2B5EF4-FFF2-40B4-BE49-F238E27FC236}">
                  <a16:creationId xmlns:a16="http://schemas.microsoft.com/office/drawing/2014/main" id="{9B9BDAB7-EB71-4F51-A424-DBE73AAB8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85" y="3878534"/>
              <a:ext cx="166924" cy="166924"/>
            </a:xfrm>
            <a:custGeom>
              <a:avLst/>
              <a:gdLst>
                <a:gd name="connsiteX0" fmla="*/ 505068 w 948308"/>
                <a:gd name="connsiteY0" fmla="*/ 767320 h 948308"/>
                <a:gd name="connsiteX1" fmla="*/ 502401 w 948308"/>
                <a:gd name="connsiteY1" fmla="*/ 769987 h 948308"/>
                <a:gd name="connsiteX2" fmla="*/ 500877 w 948308"/>
                <a:gd name="connsiteY2" fmla="*/ 771416 h 948308"/>
                <a:gd name="connsiteX3" fmla="*/ 496305 w 948308"/>
                <a:gd name="connsiteY3" fmla="*/ 775416 h 948308"/>
                <a:gd name="connsiteX4" fmla="*/ 495162 w 948308"/>
                <a:gd name="connsiteY4" fmla="*/ 776369 h 948308"/>
                <a:gd name="connsiteX5" fmla="*/ 489542 w 948308"/>
                <a:gd name="connsiteY5" fmla="*/ 780274 h 948308"/>
                <a:gd name="connsiteX6" fmla="*/ 489066 w 948308"/>
                <a:gd name="connsiteY6" fmla="*/ 780274 h 948308"/>
                <a:gd name="connsiteX7" fmla="*/ 489066 w 948308"/>
                <a:gd name="connsiteY7" fmla="*/ 780274 h 948308"/>
                <a:gd name="connsiteX8" fmla="*/ 482970 w 948308"/>
                <a:gd name="connsiteY8" fmla="*/ 783703 h 948308"/>
                <a:gd name="connsiteX9" fmla="*/ 482113 w 948308"/>
                <a:gd name="connsiteY9" fmla="*/ 783703 h 948308"/>
                <a:gd name="connsiteX10" fmla="*/ 476303 w 948308"/>
                <a:gd name="connsiteY10" fmla="*/ 786275 h 948308"/>
                <a:gd name="connsiteX11" fmla="*/ 474874 w 948308"/>
                <a:gd name="connsiteY11" fmla="*/ 786847 h 948308"/>
                <a:gd name="connsiteX12" fmla="*/ 469731 w 948308"/>
                <a:gd name="connsiteY12" fmla="*/ 788466 h 948308"/>
                <a:gd name="connsiteX13" fmla="*/ 467349 w 948308"/>
                <a:gd name="connsiteY13" fmla="*/ 789132 h 948308"/>
                <a:gd name="connsiteX14" fmla="*/ 462968 w 948308"/>
                <a:gd name="connsiteY14" fmla="*/ 790085 h 948308"/>
                <a:gd name="connsiteX15" fmla="*/ 459920 w 948308"/>
                <a:gd name="connsiteY15" fmla="*/ 790752 h 948308"/>
                <a:gd name="connsiteX16" fmla="*/ 456015 w 948308"/>
                <a:gd name="connsiteY16" fmla="*/ 790752 h 948308"/>
                <a:gd name="connsiteX17" fmla="*/ 452395 w 948308"/>
                <a:gd name="connsiteY17" fmla="*/ 790752 h 948308"/>
                <a:gd name="connsiteX18" fmla="*/ 445061 w 948308"/>
                <a:gd name="connsiteY18" fmla="*/ 790752 h 948308"/>
                <a:gd name="connsiteX19" fmla="*/ 441156 w 948308"/>
                <a:gd name="connsiteY19" fmla="*/ 790752 h 948308"/>
                <a:gd name="connsiteX20" fmla="*/ 437726 w 948308"/>
                <a:gd name="connsiteY20" fmla="*/ 790752 h 948308"/>
                <a:gd name="connsiteX21" fmla="*/ 433726 w 948308"/>
                <a:gd name="connsiteY21" fmla="*/ 790085 h 948308"/>
                <a:gd name="connsiteX22" fmla="*/ 430392 w 948308"/>
                <a:gd name="connsiteY22" fmla="*/ 789418 h 948308"/>
                <a:gd name="connsiteX23" fmla="*/ 426582 w 948308"/>
                <a:gd name="connsiteY23" fmla="*/ 788371 h 948308"/>
                <a:gd name="connsiteX24" fmla="*/ 423153 w 948308"/>
                <a:gd name="connsiteY24" fmla="*/ 787323 h 948308"/>
                <a:gd name="connsiteX25" fmla="*/ 419915 w 948308"/>
                <a:gd name="connsiteY25" fmla="*/ 786084 h 948308"/>
                <a:gd name="connsiteX26" fmla="*/ 416105 w 948308"/>
                <a:gd name="connsiteY26" fmla="*/ 784561 h 948308"/>
                <a:gd name="connsiteX27" fmla="*/ 413628 w 948308"/>
                <a:gd name="connsiteY27" fmla="*/ 783322 h 948308"/>
                <a:gd name="connsiteX28" fmla="*/ 409151 w 948308"/>
                <a:gd name="connsiteY28" fmla="*/ 780941 h 948308"/>
                <a:gd name="connsiteX29" fmla="*/ 407532 w 948308"/>
                <a:gd name="connsiteY29" fmla="*/ 779893 h 948308"/>
                <a:gd name="connsiteX30" fmla="*/ 402579 w 948308"/>
                <a:gd name="connsiteY30" fmla="*/ 776559 h 948308"/>
                <a:gd name="connsiteX31" fmla="*/ 401627 w 948308"/>
                <a:gd name="connsiteY31" fmla="*/ 775893 h 948308"/>
                <a:gd name="connsiteX32" fmla="*/ 396388 w 948308"/>
                <a:gd name="connsiteY32" fmla="*/ 771511 h 948308"/>
                <a:gd name="connsiteX33" fmla="*/ 396388 w 948308"/>
                <a:gd name="connsiteY33" fmla="*/ 771511 h 948308"/>
                <a:gd name="connsiteX34" fmla="*/ 396388 w 948308"/>
                <a:gd name="connsiteY34" fmla="*/ 771035 h 948308"/>
                <a:gd name="connsiteX35" fmla="*/ 391721 w 948308"/>
                <a:gd name="connsiteY35" fmla="*/ 766273 h 948308"/>
                <a:gd name="connsiteX36" fmla="*/ 390673 w 948308"/>
                <a:gd name="connsiteY36" fmla="*/ 765034 h 948308"/>
                <a:gd name="connsiteX37" fmla="*/ 386958 w 948308"/>
                <a:gd name="connsiteY37" fmla="*/ 760462 h 948308"/>
                <a:gd name="connsiteX38" fmla="*/ 385625 w 948308"/>
                <a:gd name="connsiteY38" fmla="*/ 758557 h 948308"/>
                <a:gd name="connsiteX39" fmla="*/ 383529 w 948308"/>
                <a:gd name="connsiteY39" fmla="*/ 755605 h 948308"/>
                <a:gd name="connsiteX40" fmla="*/ 207031 w 948308"/>
                <a:gd name="connsiteY40" fmla="*/ 475189 h 948308"/>
                <a:gd name="connsiteX41" fmla="*/ 231320 w 948308"/>
                <a:gd name="connsiteY41" fmla="*/ 368699 h 948308"/>
                <a:gd name="connsiteX42" fmla="*/ 231320 w 948308"/>
                <a:gd name="connsiteY42" fmla="*/ 368699 h 948308"/>
                <a:gd name="connsiteX43" fmla="*/ 337333 w 948308"/>
                <a:gd name="connsiteY43" fmla="*/ 393750 h 948308"/>
                <a:gd name="connsiteX44" fmla="*/ 459824 w 948308"/>
                <a:gd name="connsiteY44" fmla="*/ 588346 h 948308"/>
                <a:gd name="connsiteX45" fmla="*/ 923216 w 948308"/>
                <a:gd name="connsiteY45" fmla="*/ 80854 h 948308"/>
                <a:gd name="connsiteX46" fmla="*/ 939694 w 948308"/>
                <a:gd name="connsiteY46" fmla="*/ 67233 h 948308"/>
                <a:gd name="connsiteX47" fmla="*/ 839301 w 948308"/>
                <a:gd name="connsiteY47" fmla="*/ 558 h 948308"/>
                <a:gd name="connsiteX48" fmla="*/ 107875 w 948308"/>
                <a:gd name="connsiteY48" fmla="*/ 558 h 948308"/>
                <a:gd name="connsiteX49" fmla="*/ -805 w 948308"/>
                <a:gd name="connsiteY49" fmla="*/ 109238 h 948308"/>
                <a:gd name="connsiteX50" fmla="*/ -805 w 948308"/>
                <a:gd name="connsiteY50" fmla="*/ 840187 h 948308"/>
                <a:gd name="connsiteX51" fmla="*/ 107875 w 948308"/>
                <a:gd name="connsiteY51" fmla="*/ 948867 h 948308"/>
                <a:gd name="connsiteX52" fmla="*/ 838825 w 948308"/>
                <a:gd name="connsiteY52" fmla="*/ 948867 h 948308"/>
                <a:gd name="connsiteX53" fmla="*/ 947505 w 948308"/>
                <a:gd name="connsiteY53" fmla="*/ 840187 h 948308"/>
                <a:gd name="connsiteX54" fmla="*/ 947505 w 948308"/>
                <a:gd name="connsiteY54" fmla="*/ 283069 h 94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48308" h="948308">
                  <a:moveTo>
                    <a:pt x="505068" y="767320"/>
                  </a:moveTo>
                  <a:cubicBezTo>
                    <a:pt x="504211" y="768273"/>
                    <a:pt x="503258" y="769035"/>
                    <a:pt x="502401" y="769987"/>
                  </a:cubicBezTo>
                  <a:lnTo>
                    <a:pt x="500877" y="771416"/>
                  </a:lnTo>
                  <a:cubicBezTo>
                    <a:pt x="499353" y="772873"/>
                    <a:pt x="497829" y="774207"/>
                    <a:pt x="496305" y="775416"/>
                  </a:cubicBezTo>
                  <a:lnTo>
                    <a:pt x="495162" y="776369"/>
                  </a:lnTo>
                  <a:cubicBezTo>
                    <a:pt x="493353" y="777798"/>
                    <a:pt x="491447" y="779036"/>
                    <a:pt x="489542" y="780274"/>
                  </a:cubicBezTo>
                  <a:lnTo>
                    <a:pt x="489066" y="780274"/>
                  </a:lnTo>
                  <a:lnTo>
                    <a:pt x="489066" y="780274"/>
                  </a:lnTo>
                  <a:cubicBezTo>
                    <a:pt x="487066" y="781513"/>
                    <a:pt x="485066" y="782656"/>
                    <a:pt x="482970" y="783703"/>
                  </a:cubicBezTo>
                  <a:lnTo>
                    <a:pt x="482113" y="783703"/>
                  </a:lnTo>
                  <a:cubicBezTo>
                    <a:pt x="480217" y="784656"/>
                    <a:pt x="478284" y="785513"/>
                    <a:pt x="476303" y="786275"/>
                  </a:cubicBezTo>
                  <a:lnTo>
                    <a:pt x="474874" y="786847"/>
                  </a:lnTo>
                  <a:cubicBezTo>
                    <a:pt x="473188" y="787475"/>
                    <a:pt x="471474" y="788009"/>
                    <a:pt x="469731" y="788466"/>
                  </a:cubicBezTo>
                  <a:lnTo>
                    <a:pt x="467349" y="789132"/>
                  </a:lnTo>
                  <a:lnTo>
                    <a:pt x="462968" y="790085"/>
                  </a:lnTo>
                  <a:lnTo>
                    <a:pt x="459920" y="790752"/>
                  </a:lnTo>
                  <a:lnTo>
                    <a:pt x="456015" y="790752"/>
                  </a:lnTo>
                  <a:lnTo>
                    <a:pt x="452395" y="790752"/>
                  </a:lnTo>
                  <a:lnTo>
                    <a:pt x="445061" y="790752"/>
                  </a:lnTo>
                  <a:cubicBezTo>
                    <a:pt x="443727" y="790752"/>
                    <a:pt x="442394" y="790752"/>
                    <a:pt x="441156" y="790752"/>
                  </a:cubicBezTo>
                  <a:lnTo>
                    <a:pt x="437726" y="790752"/>
                  </a:lnTo>
                  <a:lnTo>
                    <a:pt x="433726" y="790085"/>
                  </a:lnTo>
                  <a:lnTo>
                    <a:pt x="430392" y="789418"/>
                  </a:lnTo>
                  <a:lnTo>
                    <a:pt x="426582" y="788371"/>
                  </a:lnTo>
                  <a:lnTo>
                    <a:pt x="423153" y="787323"/>
                  </a:lnTo>
                  <a:lnTo>
                    <a:pt x="419915" y="786084"/>
                  </a:lnTo>
                  <a:lnTo>
                    <a:pt x="416105" y="784561"/>
                  </a:lnTo>
                  <a:lnTo>
                    <a:pt x="413628" y="783322"/>
                  </a:lnTo>
                  <a:cubicBezTo>
                    <a:pt x="412104" y="782560"/>
                    <a:pt x="410580" y="781798"/>
                    <a:pt x="409151" y="780941"/>
                  </a:cubicBezTo>
                  <a:lnTo>
                    <a:pt x="407532" y="779893"/>
                  </a:lnTo>
                  <a:cubicBezTo>
                    <a:pt x="405827" y="778874"/>
                    <a:pt x="404170" y="777760"/>
                    <a:pt x="402579" y="776559"/>
                  </a:cubicBezTo>
                  <a:lnTo>
                    <a:pt x="401627" y="775893"/>
                  </a:lnTo>
                  <a:lnTo>
                    <a:pt x="396388" y="771511"/>
                  </a:lnTo>
                  <a:lnTo>
                    <a:pt x="396388" y="771511"/>
                  </a:lnTo>
                  <a:lnTo>
                    <a:pt x="396388" y="771035"/>
                  </a:lnTo>
                  <a:cubicBezTo>
                    <a:pt x="394769" y="769511"/>
                    <a:pt x="393245" y="767987"/>
                    <a:pt x="391721" y="766273"/>
                  </a:cubicBezTo>
                  <a:lnTo>
                    <a:pt x="390673" y="765034"/>
                  </a:lnTo>
                  <a:cubicBezTo>
                    <a:pt x="389330" y="763596"/>
                    <a:pt x="388092" y="762072"/>
                    <a:pt x="386958" y="760462"/>
                  </a:cubicBezTo>
                  <a:cubicBezTo>
                    <a:pt x="386482" y="759891"/>
                    <a:pt x="386101" y="759224"/>
                    <a:pt x="385625" y="758557"/>
                  </a:cubicBezTo>
                  <a:cubicBezTo>
                    <a:pt x="385149" y="757890"/>
                    <a:pt x="384196" y="756652"/>
                    <a:pt x="383529" y="755605"/>
                  </a:cubicBezTo>
                  <a:lnTo>
                    <a:pt x="207031" y="475189"/>
                  </a:lnTo>
                  <a:cubicBezTo>
                    <a:pt x="184342" y="439070"/>
                    <a:pt x="195210" y="391407"/>
                    <a:pt x="231320" y="368699"/>
                  </a:cubicBezTo>
                  <a:lnTo>
                    <a:pt x="231320" y="368699"/>
                  </a:lnTo>
                  <a:cubicBezTo>
                    <a:pt x="267534" y="346468"/>
                    <a:pt x="314902" y="357659"/>
                    <a:pt x="337333" y="393750"/>
                  </a:cubicBezTo>
                  <a:lnTo>
                    <a:pt x="459824" y="588346"/>
                  </a:lnTo>
                  <a:lnTo>
                    <a:pt x="923216" y="80854"/>
                  </a:lnTo>
                  <a:cubicBezTo>
                    <a:pt x="928045" y="75567"/>
                    <a:pt x="933598" y="70986"/>
                    <a:pt x="939694" y="67233"/>
                  </a:cubicBezTo>
                  <a:cubicBezTo>
                    <a:pt x="922701" y="26828"/>
                    <a:pt x="883135" y="548"/>
                    <a:pt x="839301" y="558"/>
                  </a:cubicBezTo>
                  <a:lnTo>
                    <a:pt x="107875" y="558"/>
                  </a:lnTo>
                  <a:cubicBezTo>
                    <a:pt x="47849" y="558"/>
                    <a:pt x="-805" y="49211"/>
                    <a:pt x="-805" y="109238"/>
                  </a:cubicBezTo>
                  <a:lnTo>
                    <a:pt x="-805" y="840187"/>
                  </a:lnTo>
                  <a:cubicBezTo>
                    <a:pt x="-805" y="900213"/>
                    <a:pt x="47849" y="948867"/>
                    <a:pt x="107875" y="948867"/>
                  </a:cubicBezTo>
                  <a:lnTo>
                    <a:pt x="838825" y="948867"/>
                  </a:lnTo>
                  <a:cubicBezTo>
                    <a:pt x="898851" y="948867"/>
                    <a:pt x="947505" y="900213"/>
                    <a:pt x="947505" y="840187"/>
                  </a:cubicBezTo>
                  <a:lnTo>
                    <a:pt x="947505" y="28306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7EAA546-7007-4B12-A923-80C97A1D5C5E}"/>
              </a:ext>
            </a:extLst>
          </p:cNvPr>
          <p:cNvGrpSpPr/>
          <p:nvPr/>
        </p:nvGrpSpPr>
        <p:grpSpPr>
          <a:xfrm>
            <a:off x="1087353" y="2177865"/>
            <a:ext cx="10161824" cy="646331"/>
            <a:chOff x="625185" y="3788859"/>
            <a:chExt cx="10161824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912F37-BFCD-4134-A67F-CA2F45238C3D}"/>
                </a:ext>
              </a:extLst>
            </p:cNvPr>
            <p:cNvSpPr txBox="1"/>
            <p:nvPr/>
          </p:nvSpPr>
          <p:spPr>
            <a:xfrm>
              <a:off x="792109" y="3788859"/>
              <a:ext cx="9994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India and South Asia 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(e.g. Vietnam and Indonesia) show </a:t>
              </a:r>
              <a:r>
                <a:rPr lang="en-US" altLang="ko-KR" dirty="0">
                  <a:solidFill>
                    <a:srgbClr val="F41AA1"/>
                  </a:solidFill>
                  <a:ea typeface="나눔스퀘어 네오 Bold" panose="00000800000000000000" pitchFamily="2" charset="-127"/>
                </a:rPr>
                <a:t>good agreement</a:t>
              </a:r>
              <a:r>
                <a:rPr lang="en-US" altLang="ko-KR" dirty="0">
                  <a:ea typeface="나눔스퀘어 네오 Bold" panose="00000800000000000000" pitchFamily="2" charset="-127"/>
                </a:rPr>
                <a:t> when compared with LEO satellites</a:t>
              </a:r>
            </a:p>
          </p:txBody>
        </p:sp>
        <p:sp>
          <p:nvSpPr>
            <p:cNvPr id="18" name="그래픽 450">
              <a:extLst>
                <a:ext uri="{FF2B5EF4-FFF2-40B4-BE49-F238E27FC236}">
                  <a16:creationId xmlns:a16="http://schemas.microsoft.com/office/drawing/2014/main" id="{5032CF06-DA60-4C3D-8126-66D4D37D0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85" y="3878534"/>
              <a:ext cx="166924" cy="166924"/>
            </a:xfrm>
            <a:custGeom>
              <a:avLst/>
              <a:gdLst>
                <a:gd name="connsiteX0" fmla="*/ 505068 w 948308"/>
                <a:gd name="connsiteY0" fmla="*/ 767320 h 948308"/>
                <a:gd name="connsiteX1" fmla="*/ 502401 w 948308"/>
                <a:gd name="connsiteY1" fmla="*/ 769987 h 948308"/>
                <a:gd name="connsiteX2" fmla="*/ 500877 w 948308"/>
                <a:gd name="connsiteY2" fmla="*/ 771416 h 948308"/>
                <a:gd name="connsiteX3" fmla="*/ 496305 w 948308"/>
                <a:gd name="connsiteY3" fmla="*/ 775416 h 948308"/>
                <a:gd name="connsiteX4" fmla="*/ 495162 w 948308"/>
                <a:gd name="connsiteY4" fmla="*/ 776369 h 948308"/>
                <a:gd name="connsiteX5" fmla="*/ 489542 w 948308"/>
                <a:gd name="connsiteY5" fmla="*/ 780274 h 948308"/>
                <a:gd name="connsiteX6" fmla="*/ 489066 w 948308"/>
                <a:gd name="connsiteY6" fmla="*/ 780274 h 948308"/>
                <a:gd name="connsiteX7" fmla="*/ 489066 w 948308"/>
                <a:gd name="connsiteY7" fmla="*/ 780274 h 948308"/>
                <a:gd name="connsiteX8" fmla="*/ 482970 w 948308"/>
                <a:gd name="connsiteY8" fmla="*/ 783703 h 948308"/>
                <a:gd name="connsiteX9" fmla="*/ 482113 w 948308"/>
                <a:gd name="connsiteY9" fmla="*/ 783703 h 948308"/>
                <a:gd name="connsiteX10" fmla="*/ 476303 w 948308"/>
                <a:gd name="connsiteY10" fmla="*/ 786275 h 948308"/>
                <a:gd name="connsiteX11" fmla="*/ 474874 w 948308"/>
                <a:gd name="connsiteY11" fmla="*/ 786847 h 948308"/>
                <a:gd name="connsiteX12" fmla="*/ 469731 w 948308"/>
                <a:gd name="connsiteY12" fmla="*/ 788466 h 948308"/>
                <a:gd name="connsiteX13" fmla="*/ 467349 w 948308"/>
                <a:gd name="connsiteY13" fmla="*/ 789132 h 948308"/>
                <a:gd name="connsiteX14" fmla="*/ 462968 w 948308"/>
                <a:gd name="connsiteY14" fmla="*/ 790085 h 948308"/>
                <a:gd name="connsiteX15" fmla="*/ 459920 w 948308"/>
                <a:gd name="connsiteY15" fmla="*/ 790752 h 948308"/>
                <a:gd name="connsiteX16" fmla="*/ 456015 w 948308"/>
                <a:gd name="connsiteY16" fmla="*/ 790752 h 948308"/>
                <a:gd name="connsiteX17" fmla="*/ 452395 w 948308"/>
                <a:gd name="connsiteY17" fmla="*/ 790752 h 948308"/>
                <a:gd name="connsiteX18" fmla="*/ 445061 w 948308"/>
                <a:gd name="connsiteY18" fmla="*/ 790752 h 948308"/>
                <a:gd name="connsiteX19" fmla="*/ 441156 w 948308"/>
                <a:gd name="connsiteY19" fmla="*/ 790752 h 948308"/>
                <a:gd name="connsiteX20" fmla="*/ 437726 w 948308"/>
                <a:gd name="connsiteY20" fmla="*/ 790752 h 948308"/>
                <a:gd name="connsiteX21" fmla="*/ 433726 w 948308"/>
                <a:gd name="connsiteY21" fmla="*/ 790085 h 948308"/>
                <a:gd name="connsiteX22" fmla="*/ 430392 w 948308"/>
                <a:gd name="connsiteY22" fmla="*/ 789418 h 948308"/>
                <a:gd name="connsiteX23" fmla="*/ 426582 w 948308"/>
                <a:gd name="connsiteY23" fmla="*/ 788371 h 948308"/>
                <a:gd name="connsiteX24" fmla="*/ 423153 w 948308"/>
                <a:gd name="connsiteY24" fmla="*/ 787323 h 948308"/>
                <a:gd name="connsiteX25" fmla="*/ 419915 w 948308"/>
                <a:gd name="connsiteY25" fmla="*/ 786084 h 948308"/>
                <a:gd name="connsiteX26" fmla="*/ 416105 w 948308"/>
                <a:gd name="connsiteY26" fmla="*/ 784561 h 948308"/>
                <a:gd name="connsiteX27" fmla="*/ 413628 w 948308"/>
                <a:gd name="connsiteY27" fmla="*/ 783322 h 948308"/>
                <a:gd name="connsiteX28" fmla="*/ 409151 w 948308"/>
                <a:gd name="connsiteY28" fmla="*/ 780941 h 948308"/>
                <a:gd name="connsiteX29" fmla="*/ 407532 w 948308"/>
                <a:gd name="connsiteY29" fmla="*/ 779893 h 948308"/>
                <a:gd name="connsiteX30" fmla="*/ 402579 w 948308"/>
                <a:gd name="connsiteY30" fmla="*/ 776559 h 948308"/>
                <a:gd name="connsiteX31" fmla="*/ 401627 w 948308"/>
                <a:gd name="connsiteY31" fmla="*/ 775893 h 948308"/>
                <a:gd name="connsiteX32" fmla="*/ 396388 w 948308"/>
                <a:gd name="connsiteY32" fmla="*/ 771511 h 948308"/>
                <a:gd name="connsiteX33" fmla="*/ 396388 w 948308"/>
                <a:gd name="connsiteY33" fmla="*/ 771511 h 948308"/>
                <a:gd name="connsiteX34" fmla="*/ 396388 w 948308"/>
                <a:gd name="connsiteY34" fmla="*/ 771035 h 948308"/>
                <a:gd name="connsiteX35" fmla="*/ 391721 w 948308"/>
                <a:gd name="connsiteY35" fmla="*/ 766273 h 948308"/>
                <a:gd name="connsiteX36" fmla="*/ 390673 w 948308"/>
                <a:gd name="connsiteY36" fmla="*/ 765034 h 948308"/>
                <a:gd name="connsiteX37" fmla="*/ 386958 w 948308"/>
                <a:gd name="connsiteY37" fmla="*/ 760462 h 948308"/>
                <a:gd name="connsiteX38" fmla="*/ 385625 w 948308"/>
                <a:gd name="connsiteY38" fmla="*/ 758557 h 948308"/>
                <a:gd name="connsiteX39" fmla="*/ 383529 w 948308"/>
                <a:gd name="connsiteY39" fmla="*/ 755605 h 948308"/>
                <a:gd name="connsiteX40" fmla="*/ 207031 w 948308"/>
                <a:gd name="connsiteY40" fmla="*/ 475189 h 948308"/>
                <a:gd name="connsiteX41" fmla="*/ 231320 w 948308"/>
                <a:gd name="connsiteY41" fmla="*/ 368699 h 948308"/>
                <a:gd name="connsiteX42" fmla="*/ 231320 w 948308"/>
                <a:gd name="connsiteY42" fmla="*/ 368699 h 948308"/>
                <a:gd name="connsiteX43" fmla="*/ 337333 w 948308"/>
                <a:gd name="connsiteY43" fmla="*/ 393750 h 948308"/>
                <a:gd name="connsiteX44" fmla="*/ 459824 w 948308"/>
                <a:gd name="connsiteY44" fmla="*/ 588346 h 948308"/>
                <a:gd name="connsiteX45" fmla="*/ 923216 w 948308"/>
                <a:gd name="connsiteY45" fmla="*/ 80854 h 948308"/>
                <a:gd name="connsiteX46" fmla="*/ 939694 w 948308"/>
                <a:gd name="connsiteY46" fmla="*/ 67233 h 948308"/>
                <a:gd name="connsiteX47" fmla="*/ 839301 w 948308"/>
                <a:gd name="connsiteY47" fmla="*/ 558 h 948308"/>
                <a:gd name="connsiteX48" fmla="*/ 107875 w 948308"/>
                <a:gd name="connsiteY48" fmla="*/ 558 h 948308"/>
                <a:gd name="connsiteX49" fmla="*/ -805 w 948308"/>
                <a:gd name="connsiteY49" fmla="*/ 109238 h 948308"/>
                <a:gd name="connsiteX50" fmla="*/ -805 w 948308"/>
                <a:gd name="connsiteY50" fmla="*/ 840187 h 948308"/>
                <a:gd name="connsiteX51" fmla="*/ 107875 w 948308"/>
                <a:gd name="connsiteY51" fmla="*/ 948867 h 948308"/>
                <a:gd name="connsiteX52" fmla="*/ 838825 w 948308"/>
                <a:gd name="connsiteY52" fmla="*/ 948867 h 948308"/>
                <a:gd name="connsiteX53" fmla="*/ 947505 w 948308"/>
                <a:gd name="connsiteY53" fmla="*/ 840187 h 948308"/>
                <a:gd name="connsiteX54" fmla="*/ 947505 w 948308"/>
                <a:gd name="connsiteY54" fmla="*/ 283069 h 94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48308" h="948308">
                  <a:moveTo>
                    <a:pt x="505068" y="767320"/>
                  </a:moveTo>
                  <a:cubicBezTo>
                    <a:pt x="504211" y="768273"/>
                    <a:pt x="503258" y="769035"/>
                    <a:pt x="502401" y="769987"/>
                  </a:cubicBezTo>
                  <a:lnTo>
                    <a:pt x="500877" y="771416"/>
                  </a:lnTo>
                  <a:cubicBezTo>
                    <a:pt x="499353" y="772873"/>
                    <a:pt x="497829" y="774207"/>
                    <a:pt x="496305" y="775416"/>
                  </a:cubicBezTo>
                  <a:lnTo>
                    <a:pt x="495162" y="776369"/>
                  </a:lnTo>
                  <a:cubicBezTo>
                    <a:pt x="493353" y="777798"/>
                    <a:pt x="491447" y="779036"/>
                    <a:pt x="489542" y="780274"/>
                  </a:cubicBezTo>
                  <a:lnTo>
                    <a:pt x="489066" y="780274"/>
                  </a:lnTo>
                  <a:lnTo>
                    <a:pt x="489066" y="780274"/>
                  </a:lnTo>
                  <a:cubicBezTo>
                    <a:pt x="487066" y="781513"/>
                    <a:pt x="485066" y="782656"/>
                    <a:pt x="482970" y="783703"/>
                  </a:cubicBezTo>
                  <a:lnTo>
                    <a:pt x="482113" y="783703"/>
                  </a:lnTo>
                  <a:cubicBezTo>
                    <a:pt x="480217" y="784656"/>
                    <a:pt x="478284" y="785513"/>
                    <a:pt x="476303" y="786275"/>
                  </a:cubicBezTo>
                  <a:lnTo>
                    <a:pt x="474874" y="786847"/>
                  </a:lnTo>
                  <a:cubicBezTo>
                    <a:pt x="473188" y="787475"/>
                    <a:pt x="471474" y="788009"/>
                    <a:pt x="469731" y="788466"/>
                  </a:cubicBezTo>
                  <a:lnTo>
                    <a:pt x="467349" y="789132"/>
                  </a:lnTo>
                  <a:lnTo>
                    <a:pt x="462968" y="790085"/>
                  </a:lnTo>
                  <a:lnTo>
                    <a:pt x="459920" y="790752"/>
                  </a:lnTo>
                  <a:lnTo>
                    <a:pt x="456015" y="790752"/>
                  </a:lnTo>
                  <a:lnTo>
                    <a:pt x="452395" y="790752"/>
                  </a:lnTo>
                  <a:lnTo>
                    <a:pt x="445061" y="790752"/>
                  </a:lnTo>
                  <a:cubicBezTo>
                    <a:pt x="443727" y="790752"/>
                    <a:pt x="442394" y="790752"/>
                    <a:pt x="441156" y="790752"/>
                  </a:cubicBezTo>
                  <a:lnTo>
                    <a:pt x="437726" y="790752"/>
                  </a:lnTo>
                  <a:lnTo>
                    <a:pt x="433726" y="790085"/>
                  </a:lnTo>
                  <a:lnTo>
                    <a:pt x="430392" y="789418"/>
                  </a:lnTo>
                  <a:lnTo>
                    <a:pt x="426582" y="788371"/>
                  </a:lnTo>
                  <a:lnTo>
                    <a:pt x="423153" y="787323"/>
                  </a:lnTo>
                  <a:lnTo>
                    <a:pt x="419915" y="786084"/>
                  </a:lnTo>
                  <a:lnTo>
                    <a:pt x="416105" y="784561"/>
                  </a:lnTo>
                  <a:lnTo>
                    <a:pt x="413628" y="783322"/>
                  </a:lnTo>
                  <a:cubicBezTo>
                    <a:pt x="412104" y="782560"/>
                    <a:pt x="410580" y="781798"/>
                    <a:pt x="409151" y="780941"/>
                  </a:cubicBezTo>
                  <a:lnTo>
                    <a:pt x="407532" y="779893"/>
                  </a:lnTo>
                  <a:cubicBezTo>
                    <a:pt x="405827" y="778874"/>
                    <a:pt x="404170" y="777760"/>
                    <a:pt x="402579" y="776559"/>
                  </a:cubicBezTo>
                  <a:lnTo>
                    <a:pt x="401627" y="775893"/>
                  </a:lnTo>
                  <a:lnTo>
                    <a:pt x="396388" y="771511"/>
                  </a:lnTo>
                  <a:lnTo>
                    <a:pt x="396388" y="771511"/>
                  </a:lnTo>
                  <a:lnTo>
                    <a:pt x="396388" y="771035"/>
                  </a:lnTo>
                  <a:cubicBezTo>
                    <a:pt x="394769" y="769511"/>
                    <a:pt x="393245" y="767987"/>
                    <a:pt x="391721" y="766273"/>
                  </a:cubicBezTo>
                  <a:lnTo>
                    <a:pt x="390673" y="765034"/>
                  </a:lnTo>
                  <a:cubicBezTo>
                    <a:pt x="389330" y="763596"/>
                    <a:pt x="388092" y="762072"/>
                    <a:pt x="386958" y="760462"/>
                  </a:cubicBezTo>
                  <a:cubicBezTo>
                    <a:pt x="386482" y="759891"/>
                    <a:pt x="386101" y="759224"/>
                    <a:pt x="385625" y="758557"/>
                  </a:cubicBezTo>
                  <a:cubicBezTo>
                    <a:pt x="385149" y="757890"/>
                    <a:pt x="384196" y="756652"/>
                    <a:pt x="383529" y="755605"/>
                  </a:cubicBezTo>
                  <a:lnTo>
                    <a:pt x="207031" y="475189"/>
                  </a:lnTo>
                  <a:cubicBezTo>
                    <a:pt x="184342" y="439070"/>
                    <a:pt x="195210" y="391407"/>
                    <a:pt x="231320" y="368699"/>
                  </a:cubicBezTo>
                  <a:lnTo>
                    <a:pt x="231320" y="368699"/>
                  </a:lnTo>
                  <a:cubicBezTo>
                    <a:pt x="267534" y="346468"/>
                    <a:pt x="314902" y="357659"/>
                    <a:pt x="337333" y="393750"/>
                  </a:cubicBezTo>
                  <a:lnTo>
                    <a:pt x="459824" y="588346"/>
                  </a:lnTo>
                  <a:lnTo>
                    <a:pt x="923216" y="80854"/>
                  </a:lnTo>
                  <a:cubicBezTo>
                    <a:pt x="928045" y="75567"/>
                    <a:pt x="933598" y="70986"/>
                    <a:pt x="939694" y="67233"/>
                  </a:cubicBezTo>
                  <a:cubicBezTo>
                    <a:pt x="922701" y="26828"/>
                    <a:pt x="883135" y="548"/>
                    <a:pt x="839301" y="558"/>
                  </a:cubicBezTo>
                  <a:lnTo>
                    <a:pt x="107875" y="558"/>
                  </a:lnTo>
                  <a:cubicBezTo>
                    <a:pt x="47849" y="558"/>
                    <a:pt x="-805" y="49211"/>
                    <a:pt x="-805" y="109238"/>
                  </a:cubicBezTo>
                  <a:lnTo>
                    <a:pt x="-805" y="840187"/>
                  </a:lnTo>
                  <a:cubicBezTo>
                    <a:pt x="-805" y="900213"/>
                    <a:pt x="47849" y="948867"/>
                    <a:pt x="107875" y="948867"/>
                  </a:cubicBezTo>
                  <a:lnTo>
                    <a:pt x="838825" y="948867"/>
                  </a:lnTo>
                  <a:cubicBezTo>
                    <a:pt x="898851" y="948867"/>
                    <a:pt x="947505" y="900213"/>
                    <a:pt x="947505" y="840187"/>
                  </a:cubicBezTo>
                  <a:lnTo>
                    <a:pt x="947505" y="283069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805B39-276F-4A37-BDF7-D012BF30B025}"/>
              </a:ext>
            </a:extLst>
          </p:cNvPr>
          <p:cNvSpPr txBox="1"/>
          <p:nvPr/>
        </p:nvSpPr>
        <p:spPr>
          <a:xfrm>
            <a:off x="0" y="583829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ea typeface="나눔스퀘어 네오 Bold" panose="00000800000000000000" pitchFamily="2" charset="-127"/>
              </a:rPr>
              <a:t>Please see the poster 51 by Jeonghyeon for the GEMS volcanic SO</a:t>
            </a:r>
            <a:r>
              <a:rPr lang="en-US" altLang="ko-KR" baseline="-25000" dirty="0">
                <a:ea typeface="나눔스퀘어 네오 Bold" panose="00000800000000000000" pitchFamily="2" charset="-12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803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6C59BC-E541-47D5-B28E-0638A99140BF}"/>
              </a:ext>
            </a:extLst>
          </p:cNvPr>
          <p:cNvSpPr txBox="1"/>
          <p:nvPr/>
        </p:nvSpPr>
        <p:spPr>
          <a:xfrm>
            <a:off x="3791032" y="2828130"/>
            <a:ext cx="4609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5000" dirty="0">
                <a:solidFill>
                  <a:schemeClr val="bg1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068546B-6532-45A7-A8F5-6D901E6D2A1F}"/>
              </a:ext>
            </a:extLst>
          </p:cNvPr>
          <p:cNvSpPr txBox="1"/>
          <p:nvPr/>
        </p:nvSpPr>
        <p:spPr>
          <a:xfrm>
            <a:off x="2552700" y="1115165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GEMS well captures the diurnal SO</a:t>
            </a:r>
            <a:r>
              <a:rPr lang="en-US" altLang="ko-KR" sz="12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generated from power plants and volcanoes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CD2009-9A65-4DA6-A1E4-6C7D98CCB57C}"/>
              </a:ext>
            </a:extLst>
          </p:cNvPr>
          <p:cNvSpPr txBox="1"/>
          <p:nvPr/>
        </p:nvSpPr>
        <p:spPr>
          <a:xfrm>
            <a:off x="2552700" y="620102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Overview on GEMS SO</a:t>
            </a:r>
            <a:r>
              <a:rPr lang="en-US" altLang="ko-KR" sz="30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endParaRPr lang="ko-KR" altLang="en-US" sz="3000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251A302-3A19-4E86-A46B-EAF74E30D0A2}"/>
              </a:ext>
            </a:extLst>
          </p:cNvPr>
          <p:cNvGrpSpPr/>
          <p:nvPr/>
        </p:nvGrpSpPr>
        <p:grpSpPr>
          <a:xfrm>
            <a:off x="1473292" y="1638385"/>
            <a:ext cx="9245416" cy="4599513"/>
            <a:chOff x="470417" y="1049926"/>
            <a:chExt cx="11552650" cy="5542868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7700FDD5-9611-4725-98DC-41E4BE58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937" y="1279672"/>
              <a:ext cx="6106222" cy="53131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1F14EF-B39B-4BDE-8EB3-2306299E1198}"/>
                </a:ext>
              </a:extLst>
            </p:cNvPr>
            <p:cNvSpPr txBox="1"/>
            <p:nvPr/>
          </p:nvSpPr>
          <p:spPr>
            <a:xfrm>
              <a:off x="473897" y="1324654"/>
              <a:ext cx="2152870" cy="3418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defRPr/>
              </a:pPr>
              <a:r>
                <a:rPr lang="en-US" altLang="ko-KR" sz="20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나눔스퀘어 네오 ExtraBold" panose="00000900000000000000" pitchFamily="2" charset="-127"/>
                  <a:ea typeface="나눔스퀘어 네오 ExtraBold" panose="00000900000000000000" pitchFamily="2" charset="-127"/>
                </a:rPr>
                <a:t>Jan. 2022</a:t>
              </a: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95C5111-3206-487C-A357-F63657E008CD}"/>
                </a:ext>
              </a:extLst>
            </p:cNvPr>
            <p:cNvSpPr/>
            <p:nvPr/>
          </p:nvSpPr>
          <p:spPr>
            <a:xfrm>
              <a:off x="6972300" y="2427341"/>
              <a:ext cx="1168400" cy="1045482"/>
            </a:xfrm>
            <a:prstGeom prst="rect">
              <a:avLst/>
            </a:prstGeom>
            <a:noFill/>
            <a:ln w="19050">
              <a:solidFill>
                <a:srgbClr val="FF0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C9811E15-17AC-423C-B412-636606D7A795}"/>
                </a:ext>
              </a:extLst>
            </p:cNvPr>
            <p:cNvSpPr/>
            <p:nvPr/>
          </p:nvSpPr>
          <p:spPr>
            <a:xfrm>
              <a:off x="6858000" y="3793052"/>
              <a:ext cx="1054100" cy="1505544"/>
            </a:xfrm>
            <a:prstGeom prst="rect">
              <a:avLst/>
            </a:prstGeom>
            <a:noFill/>
            <a:ln w="19050">
              <a:solidFill>
                <a:srgbClr val="FF0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C0FF1940-B2BD-4FFF-BEB3-AFEF5955ADCA}"/>
                </a:ext>
              </a:extLst>
            </p:cNvPr>
            <p:cNvSpPr/>
            <p:nvPr/>
          </p:nvSpPr>
          <p:spPr>
            <a:xfrm>
              <a:off x="4102100" y="3183461"/>
              <a:ext cx="1054100" cy="1505544"/>
            </a:xfrm>
            <a:prstGeom prst="rect">
              <a:avLst/>
            </a:prstGeom>
            <a:noFill/>
            <a:ln w="19050">
              <a:solidFill>
                <a:srgbClr val="FF0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3134A0AF-DC89-4C10-B933-29DA2DFC4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8" r="22895" b="15370"/>
            <a:stretch/>
          </p:blipFill>
          <p:spPr>
            <a:xfrm>
              <a:off x="8318109" y="3429000"/>
              <a:ext cx="2591581" cy="31637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8174B833-A9E4-4AED-A742-29AC836F4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4" r="14783" b="6263"/>
            <a:stretch/>
          </p:blipFill>
          <p:spPr>
            <a:xfrm>
              <a:off x="9146323" y="1049926"/>
              <a:ext cx="2591581" cy="25822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20DA1615-E842-4B67-9EA8-863E51E6D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6" r="25592" b="15370"/>
            <a:stretch/>
          </p:blipFill>
          <p:spPr>
            <a:xfrm>
              <a:off x="606347" y="2880231"/>
              <a:ext cx="2570352" cy="351154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113D5D47-CD65-4287-9599-D39E22A49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199" y="1667209"/>
              <a:ext cx="1264731" cy="47501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7C550A2-D735-456D-9087-CC93DF21A3C0}"/>
                </a:ext>
              </a:extLst>
            </p:cNvPr>
            <p:cNvSpPr txBox="1"/>
            <p:nvPr/>
          </p:nvSpPr>
          <p:spPr>
            <a:xfrm>
              <a:off x="9062195" y="2552306"/>
              <a:ext cx="1673418" cy="482172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 err="1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Aso</a:t>
              </a: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 Volcano 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(Japan)</a:t>
              </a:r>
            </a:p>
          </p:txBody>
        </p: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255D088F-FB65-492B-840D-C13D2A804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52373" y="2782866"/>
              <a:ext cx="397408" cy="0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FB61B9-DAAD-4E29-93E1-BD354550A0B6}"/>
                </a:ext>
              </a:extLst>
            </p:cNvPr>
            <p:cNvSpPr txBox="1"/>
            <p:nvPr/>
          </p:nvSpPr>
          <p:spPr>
            <a:xfrm>
              <a:off x="8939352" y="3059668"/>
              <a:ext cx="1746613" cy="72325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Sakura-</a:t>
              </a:r>
              <a:r>
                <a:rPr lang="en-US" altLang="ko-KR" sz="1300" dirty="0" err="1"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jima</a:t>
              </a:r>
              <a:endParaRPr lang="en-US" altLang="ko-KR" sz="13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altLang="ko-KR" sz="1300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Volcano</a:t>
              </a:r>
            </a:p>
            <a:p>
              <a:pPr algn="ctr">
                <a:defRPr/>
              </a:pPr>
              <a:r>
                <a:rPr lang="en-US" altLang="ko-KR" sz="1300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(Japan)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DBD12B-2300-47CA-AAC5-EFDC44015647}"/>
                </a:ext>
              </a:extLst>
            </p:cNvPr>
            <p:cNvSpPr txBox="1"/>
            <p:nvPr/>
          </p:nvSpPr>
          <p:spPr>
            <a:xfrm>
              <a:off x="8641503" y="1586259"/>
              <a:ext cx="1746615" cy="72325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 err="1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Gwangyang</a:t>
              </a: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Steelworks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(South Korea</a:t>
              </a:r>
              <a:r>
                <a:rPr lang="en-US" altLang="ko-KR" sz="1300" dirty="0"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F533AF48-FF4C-4DC7-BA6E-E265F2F58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3165" y="3183461"/>
              <a:ext cx="397408" cy="0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3FD12D95-7931-4D40-BD51-52437DCB71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85757" y="2313061"/>
              <a:ext cx="397408" cy="114280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4A5E0D-4F18-49BB-B5D8-66D551493618}"/>
                </a:ext>
              </a:extLst>
            </p:cNvPr>
            <p:cNvSpPr txBox="1"/>
            <p:nvPr/>
          </p:nvSpPr>
          <p:spPr>
            <a:xfrm>
              <a:off x="9597470" y="4451334"/>
              <a:ext cx="1718228" cy="48217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Taal volcano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(Philippines)</a:t>
              </a:r>
            </a:p>
          </p:txBody>
        </p:sp>
        <p:cxnSp>
          <p:nvCxnSpPr>
            <p:cNvPr id="46" name="직선 화살표 연결선 45">
              <a:extLst>
                <a:ext uri="{FF2B5EF4-FFF2-40B4-BE49-F238E27FC236}">
                  <a16:creationId xmlns:a16="http://schemas.microsoft.com/office/drawing/2014/main" id="{8A17B62A-7E39-4574-A0EB-57591EE17AD0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>
              <a:off x="9146323" y="4363360"/>
              <a:ext cx="451147" cy="329061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AE2EE9A-32EF-4D0F-9A23-A4F419E5E28A}"/>
                </a:ext>
              </a:extLst>
            </p:cNvPr>
            <p:cNvSpPr txBox="1"/>
            <p:nvPr/>
          </p:nvSpPr>
          <p:spPr>
            <a:xfrm>
              <a:off x="10388118" y="5596862"/>
              <a:ext cx="1634949" cy="482172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 err="1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Dukono</a:t>
              </a: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 Volcano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(Indonesia)</a:t>
              </a:r>
            </a:p>
          </p:txBody>
        </p:sp>
        <p:cxnSp>
          <p:nvCxnSpPr>
            <p:cNvPr id="48" name="직선 화살표 연결선 47">
              <a:extLst>
                <a:ext uri="{FF2B5EF4-FFF2-40B4-BE49-F238E27FC236}">
                  <a16:creationId xmlns:a16="http://schemas.microsoft.com/office/drawing/2014/main" id="{0AB577F3-B6EA-405D-A573-273D0DE91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5757" y="5966194"/>
              <a:ext cx="202362" cy="176746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54C301-8A2A-4D1B-9B85-E97753DC005E}"/>
                </a:ext>
              </a:extLst>
            </p:cNvPr>
            <p:cNvSpPr txBox="1"/>
            <p:nvPr/>
          </p:nvSpPr>
          <p:spPr>
            <a:xfrm>
              <a:off x="2065629" y="4964993"/>
              <a:ext cx="1457554" cy="72325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 err="1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Korba</a:t>
              </a: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power plant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(India)</a:t>
              </a:r>
            </a:p>
          </p:txBody>
        </p:sp>
        <p:cxnSp>
          <p:nvCxnSpPr>
            <p:cNvPr id="50" name="직선 화살표 연결선 49">
              <a:extLst>
                <a:ext uri="{FF2B5EF4-FFF2-40B4-BE49-F238E27FC236}">
                  <a16:creationId xmlns:a16="http://schemas.microsoft.com/office/drawing/2014/main" id="{F7657650-5618-4CAF-A2F1-A644D677CF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83915" y="5399602"/>
              <a:ext cx="92847" cy="566592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0380B-46A7-4F9E-8F82-0B5BFC873C7F}"/>
                </a:ext>
              </a:extLst>
            </p:cNvPr>
            <p:cNvSpPr txBox="1"/>
            <p:nvPr/>
          </p:nvSpPr>
          <p:spPr>
            <a:xfrm>
              <a:off x="1918626" y="3328292"/>
              <a:ext cx="1457554" cy="72325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 err="1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Vindhyachai</a:t>
              </a: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Power plant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(India)</a:t>
              </a:r>
            </a:p>
          </p:txBody>
        </p:sp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8170B371-B527-4B67-B8F1-2194CCDEF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2662" y="3921907"/>
              <a:ext cx="273338" cy="258171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066839-3342-4163-9FDF-EB516E17646E}"/>
                </a:ext>
              </a:extLst>
            </p:cNvPr>
            <p:cNvSpPr txBox="1"/>
            <p:nvPr/>
          </p:nvSpPr>
          <p:spPr>
            <a:xfrm>
              <a:off x="470417" y="4622997"/>
              <a:ext cx="1457554" cy="723257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US" altLang="ko-KR" sz="1300" dirty="0" err="1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Neyveli</a:t>
              </a: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power plant</a:t>
              </a:r>
            </a:p>
            <a:p>
              <a:pPr algn="ctr">
                <a:defRPr/>
              </a:pPr>
              <a:r>
                <a:rPr lang="en-US" altLang="ko-KR" sz="1300" dirty="0">
                  <a:ea typeface="나눔스퀘어 네오 Bold" panose="00000800000000000000" pitchFamily="2" charset="-127"/>
                  <a:cs typeface="Times New Roman" panose="02020603050405020304" pitchFamily="18" charset="0"/>
                </a:rPr>
                <a:t>(India)</a:t>
              </a:r>
            </a:p>
          </p:txBody>
        </p: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97B11952-3F9E-424C-945E-30C782E416CA}"/>
                </a:ext>
              </a:extLst>
            </p:cNvPr>
            <p:cNvCxnSpPr>
              <a:cxnSpLocks/>
            </p:cNvCxnSpPr>
            <p:nvPr/>
          </p:nvCxnSpPr>
          <p:spPr>
            <a:xfrm>
              <a:off x="2028176" y="4575859"/>
              <a:ext cx="178954" cy="389134"/>
            </a:xfrm>
            <a:prstGeom prst="straightConnector1">
              <a:avLst/>
            </a:prstGeom>
            <a:ln w="38100">
              <a:solidFill>
                <a:srgbClr val="FF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2EDF8B82-92EA-48E7-BE3A-C0A357CC99E4}"/>
              </a:ext>
            </a:extLst>
          </p:cNvPr>
          <p:cNvSpPr/>
          <p:nvPr/>
        </p:nvSpPr>
        <p:spPr>
          <a:xfrm>
            <a:off x="5446971" y="4533900"/>
            <a:ext cx="843581" cy="844104"/>
          </a:xfrm>
          <a:prstGeom prst="rect">
            <a:avLst/>
          </a:prstGeom>
          <a:noFill/>
          <a:ln w="19050">
            <a:solidFill>
              <a:srgbClr val="FF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48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068546B-6532-45A7-A8F5-6D901E6D2A1F}"/>
              </a:ext>
            </a:extLst>
          </p:cNvPr>
          <p:cNvSpPr txBox="1"/>
          <p:nvPr/>
        </p:nvSpPr>
        <p:spPr>
          <a:xfrm>
            <a:off x="2552700" y="1115165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overall process of the Hybrid algorithm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CD2009-9A65-4DA6-A1E4-6C7D98CCB57C}"/>
              </a:ext>
            </a:extLst>
          </p:cNvPr>
          <p:cNvSpPr txBox="1"/>
          <p:nvPr/>
        </p:nvSpPr>
        <p:spPr>
          <a:xfrm>
            <a:off x="2552700" y="616671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Hybrid algorithm</a:t>
            </a:r>
            <a:endParaRPr lang="ko-KR" altLang="en-US" sz="2800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4C87E96-EE6C-49BB-AA4D-0E8E35979CEF}"/>
              </a:ext>
            </a:extLst>
          </p:cNvPr>
          <p:cNvGrpSpPr/>
          <p:nvPr/>
        </p:nvGrpSpPr>
        <p:grpSpPr>
          <a:xfrm>
            <a:off x="625287" y="1613658"/>
            <a:ext cx="10941425" cy="4828706"/>
            <a:chOff x="247641" y="1247077"/>
            <a:chExt cx="10782900" cy="4218388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2286BC4B-18CC-4DA9-B187-DBAD00AF2096}"/>
                </a:ext>
              </a:extLst>
            </p:cNvPr>
            <p:cNvSpPr/>
            <p:nvPr/>
          </p:nvSpPr>
          <p:spPr>
            <a:xfrm>
              <a:off x="3383817" y="1247077"/>
              <a:ext cx="1643038" cy="4218387"/>
            </a:xfrm>
            <a:prstGeom prst="roundRect">
              <a:avLst>
                <a:gd name="adj" fmla="val 8558"/>
              </a:avLst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69EBEC9D-EFAE-4BB5-9786-442A8F5E5742}"/>
                </a:ext>
              </a:extLst>
            </p:cNvPr>
            <p:cNvSpPr/>
            <p:nvPr/>
          </p:nvSpPr>
          <p:spPr>
            <a:xfrm>
              <a:off x="5084903" y="1247077"/>
              <a:ext cx="5945638" cy="4218387"/>
            </a:xfrm>
            <a:prstGeom prst="roundRect">
              <a:avLst>
                <a:gd name="adj" fmla="val 2806"/>
              </a:avLst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328C470B-DE53-40A1-AFC3-280F9B5954E5}"/>
                </a:ext>
              </a:extLst>
            </p:cNvPr>
            <p:cNvSpPr/>
            <p:nvPr/>
          </p:nvSpPr>
          <p:spPr>
            <a:xfrm>
              <a:off x="247641" y="1247078"/>
              <a:ext cx="3071640" cy="4218387"/>
            </a:xfrm>
            <a:prstGeom prst="roundRect">
              <a:avLst>
                <a:gd name="adj" fmla="val 5738"/>
              </a:avLst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평행 사변형 8">
              <a:extLst>
                <a:ext uri="{FF2B5EF4-FFF2-40B4-BE49-F238E27FC236}">
                  <a16:creationId xmlns:a16="http://schemas.microsoft.com/office/drawing/2014/main" id="{5C02EB81-5212-47CB-83D7-6E3E650831F4}"/>
                </a:ext>
              </a:extLst>
            </p:cNvPr>
            <p:cNvSpPr/>
            <p:nvPr/>
          </p:nvSpPr>
          <p:spPr>
            <a:xfrm>
              <a:off x="1762155" y="1469154"/>
              <a:ext cx="1357163" cy="510139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L1C Radiance, irradiance</a:t>
              </a:r>
              <a:r>
                <a:rPr lang="ko-KR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평행 사변형 9">
              <a:extLst>
                <a:ext uri="{FF2B5EF4-FFF2-40B4-BE49-F238E27FC236}">
                  <a16:creationId xmlns:a16="http://schemas.microsoft.com/office/drawing/2014/main" id="{FEAFFC42-006E-441D-A615-BD51BFFA8B18}"/>
                </a:ext>
              </a:extLst>
            </p:cNvPr>
            <p:cNvSpPr/>
            <p:nvPr/>
          </p:nvSpPr>
          <p:spPr>
            <a:xfrm>
              <a:off x="404992" y="1469154"/>
              <a:ext cx="1357163" cy="510139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absorption cross-section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CF714F0C-F525-4F15-8DAA-242463AA74BC}"/>
                </a:ext>
              </a:extLst>
            </p:cNvPr>
            <p:cNvSpPr/>
            <p:nvPr/>
          </p:nvSpPr>
          <p:spPr>
            <a:xfrm>
              <a:off x="1266825" y="3003083"/>
              <a:ext cx="909041" cy="4510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DOAS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연결선: 꺾임 11">
              <a:extLst>
                <a:ext uri="{FF2B5EF4-FFF2-40B4-BE49-F238E27FC236}">
                  <a16:creationId xmlns:a16="http://schemas.microsoft.com/office/drawing/2014/main" id="{A7192FF6-3376-4D09-A2A8-3AFB82DCE4D7}"/>
                </a:ext>
              </a:extLst>
            </p:cNvPr>
            <p:cNvCxnSpPr>
              <a:cxnSpLocks/>
              <a:stCxn id="10" idx="4"/>
              <a:endCxn id="11" idx="0"/>
            </p:cNvCxnSpPr>
            <p:nvPr/>
          </p:nvCxnSpPr>
          <p:spPr>
            <a:xfrm rot="16200000" flipH="1">
              <a:off x="890565" y="2172302"/>
              <a:ext cx="1023790" cy="637772"/>
            </a:xfrm>
            <a:prstGeom prst="bentConnector3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연결선: 꺾임 12">
              <a:extLst>
                <a:ext uri="{FF2B5EF4-FFF2-40B4-BE49-F238E27FC236}">
                  <a16:creationId xmlns:a16="http://schemas.microsoft.com/office/drawing/2014/main" id="{E8E19C90-DCEC-412D-8039-C2CB5AABA6B3}"/>
                </a:ext>
              </a:extLst>
            </p:cNvPr>
            <p:cNvCxnSpPr>
              <a:cxnSpLocks/>
              <a:stCxn id="9" idx="4"/>
              <a:endCxn id="11" idx="0"/>
            </p:cNvCxnSpPr>
            <p:nvPr/>
          </p:nvCxnSpPr>
          <p:spPr>
            <a:xfrm rot="5400000">
              <a:off x="1569147" y="2131493"/>
              <a:ext cx="1023790" cy="71939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평행 사변형 13">
              <a:extLst>
                <a:ext uri="{FF2B5EF4-FFF2-40B4-BE49-F238E27FC236}">
                  <a16:creationId xmlns:a16="http://schemas.microsoft.com/office/drawing/2014/main" id="{88107BED-39E4-4041-AE24-5845FF32016C}"/>
                </a:ext>
              </a:extLst>
            </p:cNvPr>
            <p:cNvSpPr/>
            <p:nvPr/>
          </p:nvSpPr>
          <p:spPr>
            <a:xfrm>
              <a:off x="1161459" y="3801842"/>
              <a:ext cx="1117599" cy="510139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Initial 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SCD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4492290-AD30-4CF8-A8C4-68B838213704}"/>
                </a:ext>
              </a:extLst>
            </p:cNvPr>
            <p:cNvSpPr/>
            <p:nvPr/>
          </p:nvSpPr>
          <p:spPr>
            <a:xfrm>
              <a:off x="1266825" y="4600601"/>
              <a:ext cx="904697" cy="5101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Offset correction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BB4F4020-A95D-42FF-80AD-4853F48DC3CD}"/>
                </a:ext>
              </a:extLst>
            </p:cNvPr>
            <p:cNvSpPr/>
            <p:nvPr/>
          </p:nvSpPr>
          <p:spPr>
            <a:xfrm>
              <a:off x="3517046" y="3015298"/>
              <a:ext cx="1357163" cy="4388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Clean Sector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91DEA4CF-C5E7-4917-8617-1C293A43EA64}"/>
                </a:ext>
              </a:extLst>
            </p:cNvPr>
            <p:cNvCxnSpPr>
              <a:cxnSpLocks/>
              <a:stCxn id="11" idx="2"/>
              <a:endCxn id="14" idx="0"/>
            </p:cNvCxnSpPr>
            <p:nvPr/>
          </p:nvCxnSpPr>
          <p:spPr>
            <a:xfrm flipH="1">
              <a:off x="1720259" y="3454121"/>
              <a:ext cx="1087" cy="34772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349B85C4-BDC0-4DC9-BDD2-594EABE4CC8C}"/>
                </a:ext>
              </a:extLst>
            </p:cNvPr>
            <p:cNvCxnSpPr>
              <a:cxnSpLocks/>
            </p:cNvCxnSpPr>
            <p:nvPr/>
          </p:nvCxnSpPr>
          <p:spPr>
            <a:xfrm>
              <a:off x="1720258" y="4311981"/>
              <a:ext cx="0" cy="2886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FC43466-46E6-4604-9754-07A530790FA0}"/>
                </a:ext>
              </a:extLst>
            </p:cNvPr>
            <p:cNvSpPr/>
            <p:nvPr/>
          </p:nvSpPr>
          <p:spPr>
            <a:xfrm>
              <a:off x="3747949" y="3782239"/>
              <a:ext cx="909041" cy="4510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PCA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연결선: 꺾임 19">
              <a:extLst>
                <a:ext uri="{FF2B5EF4-FFF2-40B4-BE49-F238E27FC236}">
                  <a16:creationId xmlns:a16="http://schemas.microsoft.com/office/drawing/2014/main" id="{6629E81B-19AF-49AF-BAFD-CA83C117D038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 flipV="1">
              <a:off x="2171522" y="3234710"/>
              <a:ext cx="1345524" cy="162096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6EDAFB2D-C4A1-4767-8A9F-E8DCEC18A19F}"/>
                </a:ext>
              </a:extLst>
            </p:cNvPr>
            <p:cNvCxnSpPr>
              <a:cxnSpLocks/>
              <a:stCxn id="16" idx="2"/>
              <a:endCxn id="19" idx="0"/>
            </p:cNvCxnSpPr>
            <p:nvPr/>
          </p:nvCxnSpPr>
          <p:spPr>
            <a:xfrm>
              <a:off x="4195628" y="3454121"/>
              <a:ext cx="6842" cy="32811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평행 사변형 21">
              <a:extLst>
                <a:ext uri="{FF2B5EF4-FFF2-40B4-BE49-F238E27FC236}">
                  <a16:creationId xmlns:a16="http://schemas.microsoft.com/office/drawing/2014/main" id="{D4A0AEE0-7E26-467F-B04F-7B02A0CF58F1}"/>
                </a:ext>
              </a:extLst>
            </p:cNvPr>
            <p:cNvSpPr/>
            <p:nvPr/>
          </p:nvSpPr>
          <p:spPr>
            <a:xfrm>
              <a:off x="3639085" y="4855668"/>
              <a:ext cx="1117599" cy="510139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SCD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056732FF-F621-4899-98C7-62BEA5E7E7DD}"/>
                </a:ext>
              </a:extLst>
            </p:cNvPr>
            <p:cNvCxnSpPr>
              <a:cxnSpLocks/>
              <a:stCxn id="19" idx="2"/>
              <a:endCxn id="22" idx="0"/>
            </p:cNvCxnSpPr>
            <p:nvPr/>
          </p:nvCxnSpPr>
          <p:spPr>
            <a:xfrm flipH="1">
              <a:off x="4197885" y="4233277"/>
              <a:ext cx="4585" cy="62239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3A0D2B35-65A8-491D-98D6-C2B25D39F02A}"/>
                </a:ext>
              </a:extLst>
            </p:cNvPr>
            <p:cNvCxnSpPr>
              <a:cxnSpLocks/>
              <a:stCxn id="22" idx="2"/>
              <a:endCxn id="33" idx="5"/>
            </p:cNvCxnSpPr>
            <p:nvPr/>
          </p:nvCxnSpPr>
          <p:spPr>
            <a:xfrm flipV="1">
              <a:off x="4692917" y="5110737"/>
              <a:ext cx="4217399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6B0E84AE-0891-4C48-BDF0-5FE794E67B75}"/>
                </a:ext>
              </a:extLst>
            </p:cNvPr>
            <p:cNvSpPr/>
            <p:nvPr/>
          </p:nvSpPr>
          <p:spPr>
            <a:xfrm>
              <a:off x="7132529" y="2040174"/>
              <a:ext cx="1357163" cy="510139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profile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순서도: 종속 처리 28">
              <a:extLst>
                <a:ext uri="{FF2B5EF4-FFF2-40B4-BE49-F238E27FC236}">
                  <a16:creationId xmlns:a16="http://schemas.microsoft.com/office/drawing/2014/main" id="{51D8015B-58DF-4D69-9EF1-07D5AA452114}"/>
                </a:ext>
              </a:extLst>
            </p:cNvPr>
            <p:cNvSpPr/>
            <p:nvPr/>
          </p:nvSpPr>
          <p:spPr>
            <a:xfrm>
              <a:off x="5433528" y="2061136"/>
              <a:ext cx="1572079" cy="510138"/>
            </a:xfrm>
            <a:prstGeom prst="flowChartPredefinedProcess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weight &amp; CRF Look-up Table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연결선: 꺾임 29">
              <a:extLst>
                <a:ext uri="{FF2B5EF4-FFF2-40B4-BE49-F238E27FC236}">
                  <a16:creationId xmlns:a16="http://schemas.microsoft.com/office/drawing/2014/main" id="{7A0FFDA6-C766-4FA7-8CE6-53C8D044FAAA}"/>
                </a:ext>
              </a:extLst>
            </p:cNvPr>
            <p:cNvCxnSpPr>
              <a:cxnSpLocks/>
              <a:stCxn id="29" idx="2"/>
              <a:endCxn id="32" idx="1"/>
            </p:cNvCxnSpPr>
            <p:nvPr/>
          </p:nvCxnSpPr>
          <p:spPr>
            <a:xfrm rot="16200000" flipH="1">
              <a:off x="6054051" y="2736790"/>
              <a:ext cx="1171466" cy="840432"/>
            </a:xfrm>
            <a:prstGeom prst="bentConnector3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연결선: 꺾임 30">
              <a:extLst>
                <a:ext uri="{FF2B5EF4-FFF2-40B4-BE49-F238E27FC236}">
                  <a16:creationId xmlns:a16="http://schemas.microsoft.com/office/drawing/2014/main" id="{0841ECEF-2E32-4377-AA97-6C02A8FC3B36}"/>
                </a:ext>
              </a:extLst>
            </p:cNvPr>
            <p:cNvCxnSpPr>
              <a:cxnSpLocks/>
              <a:stCxn id="25" idx="3"/>
              <a:endCxn id="32" idx="1"/>
            </p:cNvCxnSpPr>
            <p:nvPr/>
          </p:nvCxnSpPr>
          <p:spPr>
            <a:xfrm rot="5400000">
              <a:off x="6805386" y="2800782"/>
              <a:ext cx="1192427" cy="691489"/>
            </a:xfrm>
            <a:prstGeom prst="bentConnector3">
              <a:avLst>
                <a:gd name="adj1" fmla="val 50999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평행 사변형 31">
              <a:extLst>
                <a:ext uri="{FF2B5EF4-FFF2-40B4-BE49-F238E27FC236}">
                  <a16:creationId xmlns:a16="http://schemas.microsoft.com/office/drawing/2014/main" id="{8CEB455C-F474-45CB-8089-553F2848C635}"/>
                </a:ext>
              </a:extLst>
            </p:cNvPr>
            <p:cNvSpPr/>
            <p:nvPr/>
          </p:nvSpPr>
          <p:spPr>
            <a:xfrm>
              <a:off x="6433287" y="3742740"/>
              <a:ext cx="1117599" cy="510139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AMF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평행 사변형 32">
              <a:extLst>
                <a:ext uri="{FF2B5EF4-FFF2-40B4-BE49-F238E27FC236}">
                  <a16:creationId xmlns:a16="http://schemas.microsoft.com/office/drawing/2014/main" id="{6492EA52-4914-4030-9FB3-AD64E3420F44}"/>
                </a:ext>
              </a:extLst>
            </p:cNvPr>
            <p:cNvSpPr/>
            <p:nvPr/>
          </p:nvSpPr>
          <p:spPr>
            <a:xfrm>
              <a:off x="8846549" y="4855667"/>
              <a:ext cx="1117599" cy="510139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VCD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직선 화살표 연결선 33">
              <a:extLst>
                <a:ext uri="{FF2B5EF4-FFF2-40B4-BE49-F238E27FC236}">
                  <a16:creationId xmlns:a16="http://schemas.microsoft.com/office/drawing/2014/main" id="{98BB83FA-E882-414B-96BD-9729B33427DF}"/>
                </a:ext>
              </a:extLst>
            </p:cNvPr>
            <p:cNvCxnSpPr>
              <a:cxnSpLocks/>
            </p:cNvCxnSpPr>
            <p:nvPr/>
          </p:nvCxnSpPr>
          <p:spPr>
            <a:xfrm>
              <a:off x="7055854" y="4252879"/>
              <a:ext cx="0" cy="85785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301E54E7-2332-46BD-924F-D721776EC816}"/>
                </a:ext>
              </a:extLst>
            </p:cNvPr>
            <p:cNvGrpSpPr/>
            <p:nvPr/>
          </p:nvGrpSpPr>
          <p:grpSpPr>
            <a:xfrm>
              <a:off x="9094479" y="2703597"/>
              <a:ext cx="1749984" cy="1783651"/>
              <a:chOff x="7698813" y="2462966"/>
              <a:chExt cx="2480619" cy="1783651"/>
            </a:xfrm>
          </p:grpSpPr>
          <p:sp>
            <p:nvSpPr>
              <p:cNvPr id="41" name="평행 사변형 40">
                <a:extLst>
                  <a:ext uri="{FF2B5EF4-FFF2-40B4-BE49-F238E27FC236}">
                    <a16:creationId xmlns:a16="http://schemas.microsoft.com/office/drawing/2014/main" id="{00C75A73-F5E4-4A3D-9F09-7AFD125EBA22}"/>
                  </a:ext>
                </a:extLst>
              </p:cNvPr>
              <p:cNvSpPr/>
              <p:nvPr/>
            </p:nvSpPr>
            <p:spPr>
              <a:xfrm>
                <a:off x="7698813" y="2462966"/>
                <a:ext cx="2480619" cy="296835"/>
              </a:xfrm>
              <a:prstGeom prst="parallelogram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Geometry </a:t>
                </a:r>
              </a:p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(SZA, VZA, RAA)</a:t>
                </a:r>
              </a:p>
            </p:txBody>
          </p:sp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488D01D3-FD12-471E-AECA-D24A9113277B}"/>
                  </a:ext>
                </a:extLst>
              </p:cNvPr>
              <p:cNvSpPr/>
              <p:nvPr/>
            </p:nvSpPr>
            <p:spPr>
              <a:xfrm>
                <a:off x="7698813" y="3205274"/>
                <a:ext cx="2480619" cy="296835"/>
              </a:xfrm>
              <a:prstGeom prst="parallelogram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AOD, ALH</a:t>
                </a:r>
              </a:p>
            </p:txBody>
          </p:sp>
          <p:sp>
            <p:nvSpPr>
              <p:cNvPr id="43" name="평행 사변형 42">
                <a:extLst>
                  <a:ext uri="{FF2B5EF4-FFF2-40B4-BE49-F238E27FC236}">
                    <a16:creationId xmlns:a16="http://schemas.microsoft.com/office/drawing/2014/main" id="{7E68E2E8-CFCC-467B-89E4-277296F840B5}"/>
                  </a:ext>
                </a:extLst>
              </p:cNvPr>
              <p:cNvSpPr/>
              <p:nvPr/>
            </p:nvSpPr>
            <p:spPr>
              <a:xfrm>
                <a:off x="7698813" y="2837959"/>
                <a:ext cx="2480619" cy="296835"/>
              </a:xfrm>
              <a:prstGeom prst="parallelogram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Surface reflectance</a:t>
                </a:r>
              </a:p>
            </p:txBody>
          </p:sp>
          <p:sp>
            <p:nvSpPr>
              <p:cNvPr id="44" name="평행 사변형 43">
                <a:extLst>
                  <a:ext uri="{FF2B5EF4-FFF2-40B4-BE49-F238E27FC236}">
                    <a16:creationId xmlns:a16="http://schemas.microsoft.com/office/drawing/2014/main" id="{E922AF39-A02B-48D7-9E5E-A96AB86511D1}"/>
                  </a:ext>
                </a:extLst>
              </p:cNvPr>
              <p:cNvSpPr/>
              <p:nvPr/>
            </p:nvSpPr>
            <p:spPr>
              <a:xfrm>
                <a:off x="7698813" y="3574789"/>
                <a:ext cx="2480619" cy="296835"/>
              </a:xfrm>
              <a:prstGeom prst="parallelogram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Cloud Pressure</a:t>
                </a:r>
              </a:p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Cloud Fraction</a:t>
                </a:r>
              </a:p>
            </p:txBody>
          </p:sp>
          <p:sp>
            <p:nvSpPr>
              <p:cNvPr id="45" name="평행 사변형 44">
                <a:extLst>
                  <a:ext uri="{FF2B5EF4-FFF2-40B4-BE49-F238E27FC236}">
                    <a16:creationId xmlns:a16="http://schemas.microsoft.com/office/drawing/2014/main" id="{FD3DCB29-4635-4999-93A0-B75CC445231E}"/>
                  </a:ext>
                </a:extLst>
              </p:cNvPr>
              <p:cNvSpPr/>
              <p:nvPr/>
            </p:nvSpPr>
            <p:spPr>
              <a:xfrm>
                <a:off x="7698813" y="3949782"/>
                <a:ext cx="2480619" cy="296835"/>
              </a:xfrm>
              <a:prstGeom prst="parallelogram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O</a:t>
                </a:r>
                <a:r>
                  <a:rPr lang="en-US" altLang="ko-KR" sz="12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VCD</a:t>
                </a:r>
              </a:p>
            </p:txBody>
          </p:sp>
        </p:grpSp>
        <p:cxnSp>
          <p:nvCxnSpPr>
            <p:cNvPr id="36" name="연결선: 꺾임 35">
              <a:extLst>
                <a:ext uri="{FF2B5EF4-FFF2-40B4-BE49-F238E27FC236}">
                  <a16:creationId xmlns:a16="http://schemas.microsoft.com/office/drawing/2014/main" id="{18FC2882-3706-4236-BAF6-5DD54F5FDDFB}"/>
                </a:ext>
              </a:extLst>
            </p:cNvPr>
            <p:cNvCxnSpPr>
              <a:cxnSpLocks/>
              <a:stCxn id="41" idx="5"/>
              <a:endCxn id="32" idx="2"/>
            </p:cNvCxnSpPr>
            <p:nvPr/>
          </p:nvCxnSpPr>
          <p:spPr>
            <a:xfrm rot="10800000" flipV="1">
              <a:off x="7487119" y="2852014"/>
              <a:ext cx="1644464" cy="1145795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연결선: 꺾임 36">
              <a:extLst>
                <a:ext uri="{FF2B5EF4-FFF2-40B4-BE49-F238E27FC236}">
                  <a16:creationId xmlns:a16="http://schemas.microsoft.com/office/drawing/2014/main" id="{20D678A7-7624-4F41-8CB9-461CEBA8871E}"/>
                </a:ext>
              </a:extLst>
            </p:cNvPr>
            <p:cNvCxnSpPr>
              <a:cxnSpLocks/>
              <a:stCxn id="43" idx="5"/>
              <a:endCxn id="32" idx="2"/>
            </p:cNvCxnSpPr>
            <p:nvPr/>
          </p:nvCxnSpPr>
          <p:spPr>
            <a:xfrm rot="10800000" flipV="1">
              <a:off x="7487119" y="3227008"/>
              <a:ext cx="1644464" cy="770802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연결선: 꺾임 37">
              <a:extLst>
                <a:ext uri="{FF2B5EF4-FFF2-40B4-BE49-F238E27FC236}">
                  <a16:creationId xmlns:a16="http://schemas.microsoft.com/office/drawing/2014/main" id="{0C4B109B-C09B-4B81-9122-91E57E3978A8}"/>
                </a:ext>
              </a:extLst>
            </p:cNvPr>
            <p:cNvCxnSpPr>
              <a:cxnSpLocks/>
              <a:stCxn id="42" idx="5"/>
              <a:endCxn id="32" idx="2"/>
            </p:cNvCxnSpPr>
            <p:nvPr/>
          </p:nvCxnSpPr>
          <p:spPr>
            <a:xfrm rot="10800000" flipV="1">
              <a:off x="7487119" y="3594322"/>
              <a:ext cx="1644464" cy="40348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연결선: 꺾임 38">
              <a:extLst>
                <a:ext uri="{FF2B5EF4-FFF2-40B4-BE49-F238E27FC236}">
                  <a16:creationId xmlns:a16="http://schemas.microsoft.com/office/drawing/2014/main" id="{57EFA62C-BF36-4A0E-9DF9-B10FC81DD3F5}"/>
                </a:ext>
              </a:extLst>
            </p:cNvPr>
            <p:cNvCxnSpPr>
              <a:cxnSpLocks/>
              <a:stCxn id="44" idx="5"/>
              <a:endCxn id="32" idx="2"/>
            </p:cNvCxnSpPr>
            <p:nvPr/>
          </p:nvCxnSpPr>
          <p:spPr>
            <a:xfrm rot="10800000" flipV="1">
              <a:off x="7487119" y="3963838"/>
              <a:ext cx="1644464" cy="33972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연결선: 꺾임 39">
              <a:extLst>
                <a:ext uri="{FF2B5EF4-FFF2-40B4-BE49-F238E27FC236}">
                  <a16:creationId xmlns:a16="http://schemas.microsoft.com/office/drawing/2014/main" id="{D984FFBC-E7CD-4977-A92B-BF4045C89DAD}"/>
                </a:ext>
              </a:extLst>
            </p:cNvPr>
            <p:cNvCxnSpPr>
              <a:cxnSpLocks/>
              <a:stCxn id="45" idx="5"/>
              <a:endCxn id="32" idx="2"/>
            </p:cNvCxnSpPr>
            <p:nvPr/>
          </p:nvCxnSpPr>
          <p:spPr>
            <a:xfrm rot="10800000">
              <a:off x="7487119" y="3997811"/>
              <a:ext cx="1644464" cy="34102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7FA67D3-852F-4D88-8B13-23FEA62E2F70}"/>
              </a:ext>
            </a:extLst>
          </p:cNvPr>
          <p:cNvSpPr txBox="1"/>
          <p:nvPr/>
        </p:nvSpPr>
        <p:spPr>
          <a:xfrm>
            <a:off x="9098166" y="1731501"/>
            <a:ext cx="23588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/>
              <a:t>CRF : Cloud Radiance Fraction(317nm)</a:t>
            </a:r>
          </a:p>
          <a:p>
            <a:r>
              <a:rPr lang="en-US" altLang="ko-KR" sz="900" dirty="0"/>
              <a:t>ALH : Aerosol Layer Height</a:t>
            </a:r>
          </a:p>
          <a:p>
            <a:r>
              <a:rPr lang="en-US" altLang="ko-KR" sz="900" dirty="0"/>
              <a:t>AOD : Aerosol Optical Depth</a:t>
            </a:r>
          </a:p>
          <a:p>
            <a:r>
              <a:rPr lang="en-US" altLang="ko-KR" sz="900" dirty="0"/>
              <a:t>SZA : Solar Zenith Angle</a:t>
            </a:r>
          </a:p>
          <a:p>
            <a:r>
              <a:rPr lang="en-US" altLang="ko-KR" sz="900" dirty="0"/>
              <a:t>VZA : Viewing Zenith Angle</a:t>
            </a:r>
          </a:p>
          <a:p>
            <a:r>
              <a:rPr lang="en-US" altLang="ko-KR" sz="900" dirty="0"/>
              <a:t>RAA : Relative Azimuth Angle</a:t>
            </a:r>
          </a:p>
          <a:p>
            <a:r>
              <a:rPr lang="en-US" altLang="ko-KR" sz="900" dirty="0"/>
              <a:t>AMF : Air Mass Factor</a:t>
            </a:r>
          </a:p>
          <a:p>
            <a:r>
              <a:rPr lang="en-US" altLang="ko-KR" sz="900" dirty="0"/>
              <a:t>SCD : Slant Column Density</a:t>
            </a:r>
          </a:p>
          <a:p>
            <a:r>
              <a:rPr lang="en-US" altLang="ko-KR" sz="900" dirty="0"/>
              <a:t>VCD : Vertical column Density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65D71-591F-400A-824A-D597F01EA2B2}"/>
              </a:ext>
            </a:extLst>
          </p:cNvPr>
          <p:cNvSpPr txBox="1"/>
          <p:nvPr/>
        </p:nvSpPr>
        <p:spPr>
          <a:xfrm>
            <a:off x="588563" y="6468600"/>
            <a:ext cx="4731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Part 1: Initial SO</a:t>
            </a:r>
            <a:r>
              <a:rPr lang="en-US" altLang="ko-KR" sz="1600" b="1" baseline="-25000" dirty="0"/>
              <a:t>2</a:t>
            </a:r>
            <a:r>
              <a:rPr lang="en-US" altLang="ko-KR" sz="1600" b="1" dirty="0"/>
              <a:t> SCD retrieval (DOAS)</a:t>
            </a:r>
            <a:endParaRPr lang="ko-KR" altLang="en-US" sz="16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74E2CD-69D6-4233-BAC1-733D63788422}"/>
              </a:ext>
            </a:extLst>
          </p:cNvPr>
          <p:cNvSpPr txBox="1"/>
          <p:nvPr/>
        </p:nvSpPr>
        <p:spPr>
          <a:xfrm>
            <a:off x="2781478" y="3264818"/>
            <a:ext cx="3874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Part 2: Final SO</a:t>
            </a:r>
            <a:r>
              <a:rPr lang="en-US" altLang="ko-KR" sz="1600" b="1" baseline="-25000" dirty="0"/>
              <a:t>2</a:t>
            </a:r>
            <a:r>
              <a:rPr lang="en-US" altLang="ko-KR" sz="1600" b="1" dirty="0"/>
              <a:t> SCD retrieval (PCA)</a:t>
            </a:r>
            <a:endParaRPr lang="ko-KR" altLang="en-US" sz="16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8F5C2-3E83-4F80-86D2-5FD83831BE27}"/>
              </a:ext>
            </a:extLst>
          </p:cNvPr>
          <p:cNvSpPr txBox="1"/>
          <p:nvPr/>
        </p:nvSpPr>
        <p:spPr>
          <a:xfrm>
            <a:off x="5301891" y="1999842"/>
            <a:ext cx="3686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Part 3: Conversion to VCD with AMF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5068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068546B-6532-45A7-A8F5-6D901E6D2A1F}"/>
              </a:ext>
            </a:extLst>
          </p:cNvPr>
          <p:cNvSpPr txBox="1"/>
          <p:nvPr/>
        </p:nvSpPr>
        <p:spPr>
          <a:xfrm>
            <a:off x="2552700" y="1115165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AMF Calculation Flowchart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CD2009-9A65-4DA6-A1E4-6C7D98CCB57C}"/>
              </a:ext>
            </a:extLst>
          </p:cNvPr>
          <p:cNvSpPr txBox="1"/>
          <p:nvPr/>
        </p:nvSpPr>
        <p:spPr>
          <a:xfrm>
            <a:off x="2552700" y="616671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Hybrid algorithm</a:t>
            </a:r>
            <a:endParaRPr lang="ko-KR" altLang="en-US" sz="2800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2862C9E-37C5-447E-97CD-C84B9537239B}"/>
              </a:ext>
            </a:extLst>
          </p:cNvPr>
          <p:cNvGrpSpPr/>
          <p:nvPr/>
        </p:nvGrpSpPr>
        <p:grpSpPr>
          <a:xfrm>
            <a:off x="767053" y="1496292"/>
            <a:ext cx="10657894" cy="5160643"/>
            <a:chOff x="678588" y="1328598"/>
            <a:chExt cx="10802925" cy="5359509"/>
          </a:xfrm>
        </p:grpSpPr>
        <p:sp>
          <p:nvSpPr>
            <p:cNvPr id="47" name="평행 사변형 46">
              <a:extLst>
                <a:ext uri="{FF2B5EF4-FFF2-40B4-BE49-F238E27FC236}">
                  <a16:creationId xmlns:a16="http://schemas.microsoft.com/office/drawing/2014/main" id="{70CC4029-F442-47CA-946E-611A9E82FBEC}"/>
                </a:ext>
              </a:extLst>
            </p:cNvPr>
            <p:cNvSpPr/>
            <p:nvPr/>
          </p:nvSpPr>
          <p:spPr>
            <a:xfrm>
              <a:off x="678588" y="1789147"/>
              <a:ext cx="1917896" cy="346472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Geometry </a:t>
              </a: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(SZA, VZA, RAA)</a:t>
              </a:r>
            </a:p>
          </p:txBody>
        </p:sp>
        <p:sp>
          <p:nvSpPr>
            <p:cNvPr id="50" name="평행 사변형 49">
              <a:extLst>
                <a:ext uri="{FF2B5EF4-FFF2-40B4-BE49-F238E27FC236}">
                  <a16:creationId xmlns:a16="http://schemas.microsoft.com/office/drawing/2014/main" id="{D4749F75-C8ED-4D31-8820-FD173381C62B}"/>
                </a:ext>
              </a:extLst>
            </p:cNvPr>
            <p:cNvSpPr/>
            <p:nvPr/>
          </p:nvSpPr>
          <p:spPr>
            <a:xfrm>
              <a:off x="678588" y="2655584"/>
              <a:ext cx="1917896" cy="346472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AOD, ALH</a:t>
              </a:r>
            </a:p>
          </p:txBody>
        </p:sp>
        <p:sp>
          <p:nvSpPr>
            <p:cNvPr id="51" name="평행 사변형 50">
              <a:extLst>
                <a:ext uri="{FF2B5EF4-FFF2-40B4-BE49-F238E27FC236}">
                  <a16:creationId xmlns:a16="http://schemas.microsoft.com/office/drawing/2014/main" id="{55F780E3-EC52-4259-81A0-F3844A6E3EB6}"/>
                </a:ext>
              </a:extLst>
            </p:cNvPr>
            <p:cNvSpPr/>
            <p:nvPr/>
          </p:nvSpPr>
          <p:spPr>
            <a:xfrm>
              <a:off x="678588" y="2226846"/>
              <a:ext cx="1917896" cy="346472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reflectance</a:t>
              </a:r>
            </a:p>
          </p:txBody>
        </p:sp>
        <p:sp>
          <p:nvSpPr>
            <p:cNvPr id="52" name="평행 사변형 51">
              <a:extLst>
                <a:ext uri="{FF2B5EF4-FFF2-40B4-BE49-F238E27FC236}">
                  <a16:creationId xmlns:a16="http://schemas.microsoft.com/office/drawing/2014/main" id="{F41038A1-5856-4C14-938C-E4624DCAE079}"/>
                </a:ext>
              </a:extLst>
            </p:cNvPr>
            <p:cNvSpPr/>
            <p:nvPr/>
          </p:nvSpPr>
          <p:spPr>
            <a:xfrm>
              <a:off x="678588" y="3086889"/>
              <a:ext cx="1917896" cy="346472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 Pressure</a:t>
              </a: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 Fraction</a:t>
              </a:r>
            </a:p>
          </p:txBody>
        </p:sp>
        <p:sp>
          <p:nvSpPr>
            <p:cNvPr id="53" name="평행 사변형 52">
              <a:extLst>
                <a:ext uri="{FF2B5EF4-FFF2-40B4-BE49-F238E27FC236}">
                  <a16:creationId xmlns:a16="http://schemas.microsoft.com/office/drawing/2014/main" id="{C040AAD2-4B26-48D6-AAB4-0CFADDEB8A40}"/>
                </a:ext>
              </a:extLst>
            </p:cNvPr>
            <p:cNvSpPr/>
            <p:nvPr/>
          </p:nvSpPr>
          <p:spPr>
            <a:xfrm>
              <a:off x="678588" y="3524588"/>
              <a:ext cx="1917896" cy="346472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VCD</a:t>
              </a: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F3062748-D214-4C64-9C3D-2BB72C2A993C}"/>
                </a:ext>
              </a:extLst>
            </p:cNvPr>
            <p:cNvSpPr/>
            <p:nvPr/>
          </p:nvSpPr>
          <p:spPr>
            <a:xfrm>
              <a:off x="3412744" y="2525489"/>
              <a:ext cx="1172352" cy="6008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VLIDORT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평행 사변형 54">
              <a:extLst>
                <a:ext uri="{FF2B5EF4-FFF2-40B4-BE49-F238E27FC236}">
                  <a16:creationId xmlns:a16="http://schemas.microsoft.com/office/drawing/2014/main" id="{D84EF64F-D0E3-4AB8-A449-5C8DC147437C}"/>
                </a:ext>
              </a:extLst>
            </p:cNvPr>
            <p:cNvSpPr/>
            <p:nvPr/>
          </p:nvSpPr>
          <p:spPr>
            <a:xfrm>
              <a:off x="4954534" y="2530884"/>
              <a:ext cx="1621274" cy="595444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weight &amp; CRF LUT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7E48E8FF-86AA-4A41-A976-19CEEAF19E21}"/>
                </a:ext>
              </a:extLst>
            </p:cNvPr>
            <p:cNvSpPr/>
            <p:nvPr/>
          </p:nvSpPr>
          <p:spPr>
            <a:xfrm>
              <a:off x="6906612" y="2524484"/>
              <a:ext cx="1487383" cy="595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Filtering LUT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평행 사변형 56">
              <a:extLst>
                <a:ext uri="{FF2B5EF4-FFF2-40B4-BE49-F238E27FC236}">
                  <a16:creationId xmlns:a16="http://schemas.microsoft.com/office/drawing/2014/main" id="{B0055DE5-1718-40E8-AAC6-C1AEDCBA2001}"/>
                </a:ext>
              </a:extLst>
            </p:cNvPr>
            <p:cNvSpPr/>
            <p:nvPr/>
          </p:nvSpPr>
          <p:spPr>
            <a:xfrm>
              <a:off x="9297539" y="2439470"/>
              <a:ext cx="1917896" cy="346472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reflectance</a:t>
              </a:r>
            </a:p>
          </p:txBody>
        </p:sp>
        <p:sp>
          <p:nvSpPr>
            <p:cNvPr id="58" name="평행 사변형 57">
              <a:extLst>
                <a:ext uri="{FF2B5EF4-FFF2-40B4-BE49-F238E27FC236}">
                  <a16:creationId xmlns:a16="http://schemas.microsoft.com/office/drawing/2014/main" id="{93DF90E5-5B7D-47E1-A5C5-178DCA866278}"/>
                </a:ext>
              </a:extLst>
            </p:cNvPr>
            <p:cNvSpPr/>
            <p:nvPr/>
          </p:nvSpPr>
          <p:spPr>
            <a:xfrm>
              <a:off x="9297539" y="2010732"/>
              <a:ext cx="1917896" cy="346472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 Properties</a:t>
              </a:r>
            </a:p>
          </p:txBody>
        </p:sp>
        <p:sp>
          <p:nvSpPr>
            <p:cNvPr id="59" name="평행 사변형 58">
              <a:extLst>
                <a:ext uri="{FF2B5EF4-FFF2-40B4-BE49-F238E27FC236}">
                  <a16:creationId xmlns:a16="http://schemas.microsoft.com/office/drawing/2014/main" id="{5826CB90-4295-40FB-9C80-514B9F7E8C8F}"/>
                </a:ext>
              </a:extLst>
            </p:cNvPr>
            <p:cNvSpPr/>
            <p:nvPr/>
          </p:nvSpPr>
          <p:spPr>
            <a:xfrm>
              <a:off x="9297539" y="2870775"/>
              <a:ext cx="1917896" cy="346472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 Information</a:t>
              </a:r>
            </a:p>
          </p:txBody>
        </p:sp>
        <p:sp>
          <p:nvSpPr>
            <p:cNvPr id="60" name="평행 사변형 59">
              <a:extLst>
                <a:ext uri="{FF2B5EF4-FFF2-40B4-BE49-F238E27FC236}">
                  <a16:creationId xmlns:a16="http://schemas.microsoft.com/office/drawing/2014/main" id="{BF95EF5A-7207-41E7-80DA-77135DDB8322}"/>
                </a:ext>
              </a:extLst>
            </p:cNvPr>
            <p:cNvSpPr/>
            <p:nvPr/>
          </p:nvSpPr>
          <p:spPr>
            <a:xfrm>
              <a:off x="9297539" y="3308474"/>
              <a:ext cx="1917896" cy="346472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Ozone</a:t>
              </a:r>
            </a:p>
          </p:txBody>
        </p:sp>
        <p:sp>
          <p:nvSpPr>
            <p:cNvPr id="61" name="평행 사변형 60">
              <a:extLst>
                <a:ext uri="{FF2B5EF4-FFF2-40B4-BE49-F238E27FC236}">
                  <a16:creationId xmlns:a16="http://schemas.microsoft.com/office/drawing/2014/main" id="{0BAFD40B-6B86-409C-BD5B-451C573E17F2}"/>
                </a:ext>
              </a:extLst>
            </p:cNvPr>
            <p:cNvSpPr/>
            <p:nvPr/>
          </p:nvSpPr>
          <p:spPr>
            <a:xfrm>
              <a:off x="4864100" y="3665005"/>
              <a:ext cx="2140004" cy="566487"/>
            </a:xfrm>
            <a:prstGeom prst="parallelogram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altLang="ko-KR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profile</a:t>
              </a: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(GEOS-Chem)</a:t>
              </a:r>
            </a:p>
          </p:txBody>
        </p:sp>
        <p:sp>
          <p:nvSpPr>
            <p:cNvPr id="62" name="평행 사변형 61">
              <a:extLst>
                <a:ext uri="{FF2B5EF4-FFF2-40B4-BE49-F238E27FC236}">
                  <a16:creationId xmlns:a16="http://schemas.microsoft.com/office/drawing/2014/main" id="{1328EA6E-B20D-4BCB-A06C-58BBE9C24372}"/>
                </a:ext>
              </a:extLst>
            </p:cNvPr>
            <p:cNvSpPr/>
            <p:nvPr/>
          </p:nvSpPr>
          <p:spPr>
            <a:xfrm>
              <a:off x="6101001" y="4981757"/>
              <a:ext cx="1621274" cy="595444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AMF</a:t>
              </a:r>
              <a:endPara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연결선: 꺾임 62">
              <a:extLst>
                <a:ext uri="{FF2B5EF4-FFF2-40B4-BE49-F238E27FC236}">
                  <a16:creationId xmlns:a16="http://schemas.microsoft.com/office/drawing/2014/main" id="{197F6811-FC39-4486-A031-05C2FCBA2818}"/>
                </a:ext>
              </a:extLst>
            </p:cNvPr>
            <p:cNvCxnSpPr>
              <a:cxnSpLocks/>
              <a:stCxn id="47" idx="2"/>
              <a:endCxn id="54" idx="1"/>
            </p:cNvCxnSpPr>
            <p:nvPr/>
          </p:nvCxnSpPr>
          <p:spPr>
            <a:xfrm>
              <a:off x="2553175" y="1962383"/>
              <a:ext cx="859569" cy="863526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화살표 연결선 63">
              <a:extLst>
                <a:ext uri="{FF2B5EF4-FFF2-40B4-BE49-F238E27FC236}">
                  <a16:creationId xmlns:a16="http://schemas.microsoft.com/office/drawing/2014/main" id="{FF0C2B33-30AE-4AA9-985A-80FA88400AE8}"/>
                </a:ext>
              </a:extLst>
            </p:cNvPr>
            <p:cNvCxnSpPr>
              <a:cxnSpLocks/>
              <a:stCxn id="54" idx="3"/>
              <a:endCxn id="55" idx="5"/>
            </p:cNvCxnSpPr>
            <p:nvPr/>
          </p:nvCxnSpPr>
          <p:spPr>
            <a:xfrm>
              <a:off x="4585096" y="2825909"/>
              <a:ext cx="443869" cy="269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평행 사변형 64">
              <a:extLst>
                <a:ext uri="{FF2B5EF4-FFF2-40B4-BE49-F238E27FC236}">
                  <a16:creationId xmlns:a16="http://schemas.microsoft.com/office/drawing/2014/main" id="{F677F90B-4D8D-4125-ABFE-E88202929AFE}"/>
                </a:ext>
              </a:extLst>
            </p:cNvPr>
            <p:cNvSpPr/>
            <p:nvPr/>
          </p:nvSpPr>
          <p:spPr>
            <a:xfrm>
              <a:off x="9297539" y="2443886"/>
              <a:ext cx="1917896" cy="346472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reflectance</a:t>
              </a:r>
            </a:p>
          </p:txBody>
        </p:sp>
        <p:sp>
          <p:nvSpPr>
            <p:cNvPr id="66" name="평행 사변형 65">
              <a:extLst>
                <a:ext uri="{FF2B5EF4-FFF2-40B4-BE49-F238E27FC236}">
                  <a16:creationId xmlns:a16="http://schemas.microsoft.com/office/drawing/2014/main" id="{0CDC636F-0688-49CE-8C0D-442BC488B60F}"/>
                </a:ext>
              </a:extLst>
            </p:cNvPr>
            <p:cNvSpPr/>
            <p:nvPr/>
          </p:nvSpPr>
          <p:spPr>
            <a:xfrm>
              <a:off x="9297539" y="2015148"/>
              <a:ext cx="1917896" cy="346472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 Properties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C8302B-7AEB-4663-A3D6-B5967549BC51}"/>
                </a:ext>
              </a:extLst>
            </p:cNvPr>
            <p:cNvSpPr txBox="1"/>
            <p:nvPr/>
          </p:nvSpPr>
          <p:spPr>
            <a:xfrm>
              <a:off x="1981200" y="5857110"/>
              <a:ext cx="8619135" cy="83099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AOD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 : OMAERUV monthly mean AOD from 2005 to 2009</a:t>
              </a:r>
            </a:p>
            <a:p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ALH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 : 2007 CALIOP-based aerosol height climatology</a:t>
              </a:r>
            </a:p>
            <a:p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Surface reflectance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: Lambertian equivalent reflector(LER) data</a:t>
              </a:r>
            </a:p>
            <a:p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Ozone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 : Chemical transport model(CTM), Weather Research and Forecasting Chemistry model(WRF-Chem)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88727A3-F274-40C7-ADBC-F1328A45ECAB}"/>
                </a:ext>
              </a:extLst>
            </p:cNvPr>
            <p:cNvSpPr txBox="1"/>
            <p:nvPr/>
          </p:nvSpPr>
          <p:spPr>
            <a:xfrm>
              <a:off x="8992716" y="4648545"/>
              <a:ext cx="17170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Substitute </a:t>
              </a:r>
            </a:p>
            <a:p>
              <a:pPr algn="ctr"/>
              <a:r>
                <a:rPr lang="en-US" altLang="ko-KR" sz="12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GEMS L2 data with Climatology data</a:t>
              </a:r>
              <a:endParaRPr lang="ko-KR" altLang="en-US" sz="1200" b="1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cxnSp>
          <p:nvCxnSpPr>
            <p:cNvPr id="69" name="연결선: 꺾임 68">
              <a:extLst>
                <a:ext uri="{FF2B5EF4-FFF2-40B4-BE49-F238E27FC236}">
                  <a16:creationId xmlns:a16="http://schemas.microsoft.com/office/drawing/2014/main" id="{9D1CC51F-B6FB-443B-9D24-06F1EAB2E0D2}"/>
                </a:ext>
              </a:extLst>
            </p:cNvPr>
            <p:cNvCxnSpPr>
              <a:cxnSpLocks/>
              <a:stCxn id="51" idx="2"/>
              <a:endCxn id="54" idx="1"/>
            </p:cNvCxnSpPr>
            <p:nvPr/>
          </p:nvCxnSpPr>
          <p:spPr>
            <a:xfrm>
              <a:off x="2553175" y="2400082"/>
              <a:ext cx="859569" cy="42582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연결선: 꺾임 69">
              <a:extLst>
                <a:ext uri="{FF2B5EF4-FFF2-40B4-BE49-F238E27FC236}">
                  <a16:creationId xmlns:a16="http://schemas.microsoft.com/office/drawing/2014/main" id="{A0B4A9B7-FBB1-4F08-AC48-14F380BA6127}"/>
                </a:ext>
              </a:extLst>
            </p:cNvPr>
            <p:cNvCxnSpPr>
              <a:cxnSpLocks/>
              <a:stCxn id="50" idx="2"/>
              <a:endCxn id="54" idx="1"/>
            </p:cNvCxnSpPr>
            <p:nvPr/>
          </p:nvCxnSpPr>
          <p:spPr>
            <a:xfrm flipV="1">
              <a:off x="2553175" y="2825909"/>
              <a:ext cx="859569" cy="291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연결선: 꺾임 70">
              <a:extLst>
                <a:ext uri="{FF2B5EF4-FFF2-40B4-BE49-F238E27FC236}">
                  <a16:creationId xmlns:a16="http://schemas.microsoft.com/office/drawing/2014/main" id="{7CDD51E8-D994-409A-8D89-E80CF2FF668B}"/>
                </a:ext>
              </a:extLst>
            </p:cNvPr>
            <p:cNvCxnSpPr>
              <a:cxnSpLocks/>
              <a:stCxn id="52" idx="2"/>
              <a:endCxn id="54" idx="1"/>
            </p:cNvCxnSpPr>
            <p:nvPr/>
          </p:nvCxnSpPr>
          <p:spPr>
            <a:xfrm flipV="1">
              <a:off x="2553175" y="2825909"/>
              <a:ext cx="859569" cy="434216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연결선: 꺾임 71">
              <a:extLst>
                <a:ext uri="{FF2B5EF4-FFF2-40B4-BE49-F238E27FC236}">
                  <a16:creationId xmlns:a16="http://schemas.microsoft.com/office/drawing/2014/main" id="{5680885F-EBF8-4946-BB5B-CB801DD58C35}"/>
                </a:ext>
              </a:extLst>
            </p:cNvPr>
            <p:cNvCxnSpPr>
              <a:cxnSpLocks/>
              <a:stCxn id="53" idx="2"/>
              <a:endCxn id="54" idx="1"/>
            </p:cNvCxnSpPr>
            <p:nvPr/>
          </p:nvCxnSpPr>
          <p:spPr>
            <a:xfrm flipV="1">
              <a:off x="2553175" y="2825909"/>
              <a:ext cx="859569" cy="871915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화살표 연결선 72">
              <a:extLst>
                <a:ext uri="{FF2B5EF4-FFF2-40B4-BE49-F238E27FC236}">
                  <a16:creationId xmlns:a16="http://schemas.microsoft.com/office/drawing/2014/main" id="{C029EE28-2F5F-4535-B6B3-2DD69DA7CA59}"/>
                </a:ext>
              </a:extLst>
            </p:cNvPr>
            <p:cNvCxnSpPr>
              <a:cxnSpLocks/>
              <a:stCxn id="55" idx="2"/>
              <a:endCxn id="56" idx="1"/>
            </p:cNvCxnSpPr>
            <p:nvPr/>
          </p:nvCxnSpPr>
          <p:spPr>
            <a:xfrm flipV="1">
              <a:off x="6501378" y="2822206"/>
              <a:ext cx="405234" cy="64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2BAD5064-DAAA-4CAF-8EB3-730BF93D35D7}"/>
                </a:ext>
              </a:extLst>
            </p:cNvPr>
            <p:cNvSpPr/>
            <p:nvPr/>
          </p:nvSpPr>
          <p:spPr>
            <a:xfrm>
              <a:off x="8992716" y="1685603"/>
              <a:ext cx="2488797" cy="2262725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D1BEAF0-0C48-45F8-B872-EFEB1EE08697}"/>
                </a:ext>
              </a:extLst>
            </p:cNvPr>
            <p:cNvSpPr txBox="1"/>
            <p:nvPr/>
          </p:nvSpPr>
          <p:spPr>
            <a:xfrm>
              <a:off x="9267247" y="1328598"/>
              <a:ext cx="194818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chemeClr val="accent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Input</a:t>
              </a:r>
              <a:r>
                <a:rPr lang="ko-KR" altLang="en-US" sz="1500" b="1" dirty="0">
                  <a:solidFill>
                    <a:schemeClr val="accent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en-US" altLang="ko-KR" sz="1500" b="1" dirty="0">
                  <a:solidFill>
                    <a:schemeClr val="accent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data</a:t>
              </a:r>
            </a:p>
            <a:p>
              <a:pPr algn="ctr"/>
              <a:r>
                <a:rPr lang="en-US" altLang="ko-KR" sz="1500" b="1" dirty="0">
                  <a:solidFill>
                    <a:schemeClr val="accent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[GEMS L2 Data]</a:t>
              </a:r>
              <a:endParaRPr lang="ko-KR" altLang="en-US" sz="1500" b="1" dirty="0">
                <a:solidFill>
                  <a:schemeClr val="accent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cxnSp>
          <p:nvCxnSpPr>
            <p:cNvPr id="76" name="직선 화살표 연결선 75">
              <a:extLst>
                <a:ext uri="{FF2B5EF4-FFF2-40B4-BE49-F238E27FC236}">
                  <a16:creationId xmlns:a16="http://schemas.microsoft.com/office/drawing/2014/main" id="{422735F4-C857-44FF-84ED-47CD48B61E9A}"/>
                </a:ext>
              </a:extLst>
            </p:cNvPr>
            <p:cNvCxnSpPr>
              <a:cxnSpLocks/>
              <a:stCxn id="74" idx="1"/>
              <a:endCxn id="56" idx="3"/>
            </p:cNvCxnSpPr>
            <p:nvPr/>
          </p:nvCxnSpPr>
          <p:spPr>
            <a:xfrm flipH="1">
              <a:off x="8393995" y="2816966"/>
              <a:ext cx="598721" cy="524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연결선: 꺾임 76">
              <a:extLst>
                <a:ext uri="{FF2B5EF4-FFF2-40B4-BE49-F238E27FC236}">
                  <a16:creationId xmlns:a16="http://schemas.microsoft.com/office/drawing/2014/main" id="{ED076B06-BC9A-42F5-8BF0-D5B377D0F0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87273" y="3718728"/>
              <a:ext cx="1861830" cy="664233"/>
            </a:xfrm>
            <a:prstGeom prst="bentConnector3">
              <a:avLst>
                <a:gd name="adj1" fmla="val 79834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연결선: 꺾임 77">
              <a:extLst>
                <a:ext uri="{FF2B5EF4-FFF2-40B4-BE49-F238E27FC236}">
                  <a16:creationId xmlns:a16="http://schemas.microsoft.com/office/drawing/2014/main" id="{C5A0B6F2-58E2-415B-A8E3-B76FE7A80373}"/>
                </a:ext>
              </a:extLst>
            </p:cNvPr>
            <p:cNvCxnSpPr>
              <a:cxnSpLocks/>
              <a:stCxn id="61" idx="4"/>
              <a:endCxn id="62" idx="1"/>
            </p:cNvCxnSpPr>
            <p:nvPr/>
          </p:nvCxnSpPr>
          <p:spPr>
            <a:xfrm rot="16200000" flipH="1">
              <a:off x="6084953" y="4080640"/>
              <a:ext cx="750265" cy="105196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화살표 연결선 78">
              <a:extLst>
                <a:ext uri="{FF2B5EF4-FFF2-40B4-BE49-F238E27FC236}">
                  <a16:creationId xmlns:a16="http://schemas.microsoft.com/office/drawing/2014/main" id="{17D8D149-9516-44B2-BF27-84FC209DB179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H="1" flipV="1">
              <a:off x="8768724" y="2870776"/>
              <a:ext cx="43326" cy="278803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835A47D-06D1-45D8-A97B-D58A7E510B0B}"/>
                </a:ext>
              </a:extLst>
            </p:cNvPr>
            <p:cNvSpPr txBox="1"/>
            <p:nvPr/>
          </p:nvSpPr>
          <p:spPr>
            <a:xfrm>
              <a:off x="7803385" y="5658810"/>
              <a:ext cx="201733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chemeClr val="accent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Climatology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921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C2B481-EE4A-4703-9CE3-70307EF6E5D5}"/>
              </a:ext>
            </a:extLst>
          </p:cNvPr>
          <p:cNvSpPr txBox="1"/>
          <p:nvPr/>
        </p:nvSpPr>
        <p:spPr>
          <a:xfrm>
            <a:off x="558268" y="349069"/>
            <a:ext cx="906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GEMS SO</a:t>
            </a:r>
            <a:r>
              <a:rPr lang="en-US" altLang="ko-KR" sz="28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V2.1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- Slant column density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372C9A67-120F-4C04-A22C-8C7BEF6DFD78}"/>
              </a:ext>
            </a:extLst>
          </p:cNvPr>
          <p:cNvSpPr/>
          <p:nvPr/>
        </p:nvSpPr>
        <p:spPr>
          <a:xfrm>
            <a:off x="1706442" y="870351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V2.0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3A5CC569-762D-4CBA-9813-8BDDDE5D6AAF}"/>
              </a:ext>
            </a:extLst>
          </p:cNvPr>
          <p:cNvSpPr/>
          <p:nvPr/>
        </p:nvSpPr>
        <p:spPr>
          <a:xfrm>
            <a:off x="4514848" y="870351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41AA1"/>
                </a:solidFill>
                <a:latin typeface="+mj-lt"/>
              </a:rPr>
              <a:t>V2.1</a:t>
            </a:r>
            <a:endParaRPr lang="ko-KR" altLang="en-US" sz="1600" b="1" dirty="0">
              <a:solidFill>
                <a:srgbClr val="F41AA1"/>
              </a:solidFill>
              <a:latin typeface="+mj-lt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9A5A241-5D43-4D71-AE5A-7129F5315384}"/>
              </a:ext>
            </a:extLst>
          </p:cNvPr>
          <p:cNvSpPr/>
          <p:nvPr/>
        </p:nvSpPr>
        <p:spPr>
          <a:xfrm>
            <a:off x="7066286" y="1287393"/>
            <a:ext cx="158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Difference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(V2.1 - V2.0)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9AF2C3-DFD4-4627-8718-3C8577E69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26218" r="34826" b="17208"/>
          <a:stretch/>
        </p:blipFill>
        <p:spPr>
          <a:xfrm>
            <a:off x="823680" y="2047384"/>
            <a:ext cx="2617647" cy="202529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F32EA9F-2A12-48E8-8DC6-4619DF6E37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26218" r="34826" b="17207"/>
          <a:stretch/>
        </p:blipFill>
        <p:spPr>
          <a:xfrm>
            <a:off x="3687175" y="2047384"/>
            <a:ext cx="2617647" cy="202529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3996F93-D73E-48F2-8D7B-433A9CF0E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26219" r="34826" b="5728"/>
          <a:stretch/>
        </p:blipFill>
        <p:spPr>
          <a:xfrm>
            <a:off x="823680" y="4072678"/>
            <a:ext cx="2617646" cy="243625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5707B5F-184B-4F7B-AA0A-50BA320E60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26218" r="34826" b="5727"/>
          <a:stretch/>
        </p:blipFill>
        <p:spPr>
          <a:xfrm>
            <a:off x="3687175" y="4072677"/>
            <a:ext cx="2617646" cy="243625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A05E06C-6748-4BE3-ABBA-40602D9F2C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26218" r="34826" b="9572"/>
          <a:stretch/>
        </p:blipFill>
        <p:spPr>
          <a:xfrm>
            <a:off x="6550670" y="4072678"/>
            <a:ext cx="2617646" cy="229859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EEAA11C-DB8A-4370-B0B7-E81E910E75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26218" r="34826" b="17208"/>
          <a:stretch/>
        </p:blipFill>
        <p:spPr>
          <a:xfrm>
            <a:off x="6550670" y="2047384"/>
            <a:ext cx="2617646" cy="2025293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1F7591-990B-412D-B5B2-C661628CDED1}"/>
              </a:ext>
            </a:extLst>
          </p:cNvPr>
          <p:cNvSpPr/>
          <p:nvPr/>
        </p:nvSpPr>
        <p:spPr>
          <a:xfrm rot="16200000">
            <a:off x="-481087" y="2898449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06/2023 ~ 08/2023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E1A04A6-8989-44AA-82DB-A2B5C5CF9D20}"/>
              </a:ext>
            </a:extLst>
          </p:cNvPr>
          <p:cNvSpPr/>
          <p:nvPr/>
        </p:nvSpPr>
        <p:spPr>
          <a:xfrm rot="16200000">
            <a:off x="-481089" y="4923741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12/2023 ~ 02/2024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11B542-D399-4AF3-A633-9F9F80040C7F}"/>
              </a:ext>
            </a:extLst>
          </p:cNvPr>
          <p:cNvSpPr txBox="1"/>
          <p:nvPr/>
        </p:nvSpPr>
        <p:spPr>
          <a:xfrm>
            <a:off x="9353614" y="3141468"/>
            <a:ext cx="240029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500" dirty="0"/>
              <a:t>Some SO</a:t>
            </a:r>
            <a:r>
              <a:rPr lang="en-US" altLang="ko-KR" sz="1500" baseline="-25000" dirty="0"/>
              <a:t>2</a:t>
            </a:r>
            <a:r>
              <a:rPr lang="en-US" altLang="ko-KR" sz="1500" dirty="0"/>
              <a:t> SCDs tend to show higher concentrations</a:t>
            </a:r>
          </a:p>
          <a:p>
            <a:pPr algn="ctr">
              <a:lnSpc>
                <a:spcPct val="100000"/>
              </a:lnSpc>
            </a:pPr>
            <a:endParaRPr lang="en-US" altLang="ko-KR" sz="1500" dirty="0"/>
          </a:p>
          <a:p>
            <a:pPr algn="ctr">
              <a:lnSpc>
                <a:spcPct val="100000"/>
              </a:lnSpc>
            </a:pPr>
            <a:r>
              <a:rPr lang="en-US" altLang="ko-KR" sz="1500" dirty="0">
                <a:solidFill>
                  <a:srgbClr val="F41AA1"/>
                </a:solidFill>
              </a:rPr>
              <a:t>Significant SO</a:t>
            </a:r>
            <a:r>
              <a:rPr lang="en-US" altLang="ko-KR" sz="1500" baseline="-25000" dirty="0">
                <a:solidFill>
                  <a:srgbClr val="F41AA1"/>
                </a:solidFill>
              </a:rPr>
              <a:t>2</a:t>
            </a:r>
            <a:r>
              <a:rPr lang="en-US" altLang="ko-KR" sz="1500" dirty="0">
                <a:solidFill>
                  <a:srgbClr val="F41AA1"/>
                </a:solidFill>
              </a:rPr>
              <a:t> SCD changes are observed in regions with high SZA</a:t>
            </a:r>
          </a:p>
          <a:p>
            <a:pPr algn="ctr">
              <a:lnSpc>
                <a:spcPct val="100000"/>
              </a:lnSpc>
            </a:pPr>
            <a:endParaRPr lang="en-US" altLang="ko-KR" sz="1500" dirty="0"/>
          </a:p>
          <a:p>
            <a:pPr algn="ctr">
              <a:lnSpc>
                <a:spcPct val="100000"/>
              </a:lnSpc>
            </a:pPr>
            <a:r>
              <a:rPr lang="en-US" altLang="ko-KR" sz="1500" dirty="0"/>
              <a:t>The stripe issue is expected to be improved through future optimization of SCD retrieval</a:t>
            </a:r>
            <a:endParaRPr lang="ko-KR" altLang="en-US" sz="1500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527C6A7B-628F-4398-BFAE-770038BF21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82793" r="35493" b="9735"/>
          <a:stretch/>
        </p:blipFill>
        <p:spPr>
          <a:xfrm>
            <a:off x="6524625" y="6097970"/>
            <a:ext cx="2643691" cy="27330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EFB16DC-E1D0-4C75-9DC6-8811D41D86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6" y="2156579"/>
            <a:ext cx="1385447" cy="4261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BDC637-EA3E-403A-912F-610A9BD9450E}"/>
              </a:ext>
            </a:extLst>
          </p:cNvPr>
          <p:cNvSpPr txBox="1"/>
          <p:nvPr/>
        </p:nvSpPr>
        <p:spPr>
          <a:xfrm>
            <a:off x="822108" y="1262554"/>
            <a:ext cx="26176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Only the slit function data from one of the two CCDs was used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999752-AADC-4904-A70A-54D830A97472}"/>
              </a:ext>
            </a:extLst>
          </p:cNvPr>
          <p:cNvSpPr txBox="1"/>
          <p:nvPr/>
        </p:nvSpPr>
        <p:spPr>
          <a:xfrm>
            <a:off x="3687174" y="1235729"/>
            <a:ext cx="26176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The slit function data averaged over the two CCDs was used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5A4911A-A180-41E3-9600-F35F896B2229}"/>
              </a:ext>
            </a:extLst>
          </p:cNvPr>
          <p:cNvSpPr/>
          <p:nvPr/>
        </p:nvSpPr>
        <p:spPr>
          <a:xfrm>
            <a:off x="3192330" y="1410504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VS.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8815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7E39D6-2F32-4D6F-B49E-7E8DF106292E}"/>
              </a:ext>
            </a:extLst>
          </p:cNvPr>
          <p:cNvSpPr txBox="1"/>
          <p:nvPr/>
        </p:nvSpPr>
        <p:spPr>
          <a:xfrm>
            <a:off x="558268" y="349069"/>
            <a:ext cx="829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GEMS SO</a:t>
            </a:r>
            <a:r>
              <a:rPr lang="en-US" altLang="ko-KR" sz="28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V2.1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- Air mass factor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002FB4A-BBBD-460F-9292-C8FF856CB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t="26349" r="35122" b="17207"/>
          <a:stretch/>
        </p:blipFill>
        <p:spPr>
          <a:xfrm>
            <a:off x="823679" y="2043059"/>
            <a:ext cx="2617648" cy="203829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0B22E86-AF8F-4F6E-A8F8-4EDA743B1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3687173" y="2050799"/>
            <a:ext cx="2617648" cy="20382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A01ED10-5D68-4CA8-A5B6-F877DF029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6550668" y="2043059"/>
            <a:ext cx="2617648" cy="203829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E207F6D-7214-487D-B6B7-4D11A25318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823679" y="4089096"/>
            <a:ext cx="2617648" cy="203829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B6E438E-EE22-4B30-B569-148DC5EF8F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3702954" y="4089096"/>
            <a:ext cx="2617648" cy="203829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3494D47-EF5C-489A-A833-8A4F411B99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6550668" y="4081356"/>
            <a:ext cx="2617648" cy="2038297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EA377CE0-2D66-4C1E-B8F3-9EEE6F436530}"/>
              </a:ext>
            </a:extLst>
          </p:cNvPr>
          <p:cNvSpPr/>
          <p:nvPr/>
        </p:nvSpPr>
        <p:spPr>
          <a:xfrm>
            <a:off x="7066285" y="1186946"/>
            <a:ext cx="158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Difference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(V2.1 - V2.0)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E420A90-397B-4EF7-9569-7B3E5D7C122B}"/>
              </a:ext>
            </a:extLst>
          </p:cNvPr>
          <p:cNvSpPr/>
          <p:nvPr/>
        </p:nvSpPr>
        <p:spPr>
          <a:xfrm rot="16200000">
            <a:off x="-481087" y="2898449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06/2023 ~ 08/2023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628AFAA-A255-4C23-B4B0-404528B72B8E}"/>
              </a:ext>
            </a:extLst>
          </p:cNvPr>
          <p:cNvSpPr/>
          <p:nvPr/>
        </p:nvSpPr>
        <p:spPr>
          <a:xfrm rot="16200000">
            <a:off x="-481089" y="4923741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12/2023 ~ 02/2024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2160BDED-A60D-4D63-9735-42D95AA077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6" y="2156579"/>
            <a:ext cx="1385447" cy="4261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CA3D763-C561-44B5-A828-0F1AFD424D33}"/>
              </a:ext>
            </a:extLst>
          </p:cNvPr>
          <p:cNvSpPr txBox="1"/>
          <p:nvPr/>
        </p:nvSpPr>
        <p:spPr>
          <a:xfrm>
            <a:off x="9353614" y="3613580"/>
            <a:ext cx="240029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500" dirty="0"/>
              <a:t>SO</a:t>
            </a:r>
            <a:r>
              <a:rPr lang="en-US" altLang="ko-KR" sz="1500" baseline="-25000" dirty="0"/>
              <a:t>2</a:t>
            </a:r>
            <a:r>
              <a:rPr lang="en-US" altLang="ko-KR" sz="1500" dirty="0"/>
              <a:t> AMF over the </a:t>
            </a:r>
            <a:r>
              <a:rPr lang="en-US" altLang="ko-KR" sz="1500" dirty="0">
                <a:solidFill>
                  <a:srgbClr val="F41AA1"/>
                </a:solidFill>
              </a:rPr>
              <a:t>ocean has decreased</a:t>
            </a:r>
            <a:r>
              <a:rPr lang="en-US" altLang="ko-KR" sz="1500" dirty="0"/>
              <a:t> by approximately 0.1</a:t>
            </a:r>
          </a:p>
          <a:p>
            <a:pPr algn="ctr">
              <a:lnSpc>
                <a:spcPct val="100000"/>
              </a:lnSpc>
            </a:pPr>
            <a:endParaRPr lang="en-US" altLang="ko-KR" sz="1500" dirty="0"/>
          </a:p>
          <a:p>
            <a:pPr algn="ctr">
              <a:lnSpc>
                <a:spcPct val="100000"/>
              </a:lnSpc>
            </a:pPr>
            <a:r>
              <a:rPr lang="en-US" altLang="ko-KR" sz="1500" dirty="0"/>
              <a:t>SO</a:t>
            </a:r>
            <a:r>
              <a:rPr lang="en-US" altLang="ko-KR" sz="1500" baseline="-25000" dirty="0"/>
              <a:t>2</a:t>
            </a:r>
            <a:r>
              <a:rPr lang="en-US" altLang="ko-KR" sz="1500" dirty="0"/>
              <a:t> AMF tends to </a:t>
            </a:r>
            <a:r>
              <a:rPr lang="en-US" altLang="ko-KR" sz="1500" dirty="0">
                <a:solidFill>
                  <a:srgbClr val="F41AA1"/>
                </a:solidFill>
              </a:rPr>
              <a:t>increase</a:t>
            </a:r>
            <a:r>
              <a:rPr lang="en-US" altLang="ko-KR" sz="1500" dirty="0"/>
              <a:t> across most </a:t>
            </a:r>
            <a:r>
              <a:rPr lang="en-US" altLang="ko-KR" sz="1500" dirty="0">
                <a:solidFill>
                  <a:srgbClr val="F41AA1"/>
                </a:solidFill>
              </a:rPr>
              <a:t>continental regions </a:t>
            </a:r>
            <a:r>
              <a:rPr lang="en-US" altLang="ko-KR" sz="1500" dirty="0"/>
              <a:t>during June to August 2023</a:t>
            </a:r>
          </a:p>
          <a:p>
            <a:pPr algn="ctr">
              <a:lnSpc>
                <a:spcPct val="100000"/>
              </a:lnSpc>
            </a:pPr>
            <a:endParaRPr lang="en-US" altLang="ko-KR" sz="1500" dirty="0"/>
          </a:p>
          <a:p>
            <a:pPr algn="ctr">
              <a:lnSpc>
                <a:spcPct val="100000"/>
              </a:lnSpc>
            </a:pPr>
            <a:r>
              <a:rPr lang="en-US" altLang="ko-KR" sz="1500" dirty="0"/>
              <a:t>SO</a:t>
            </a:r>
            <a:r>
              <a:rPr lang="en-US" altLang="ko-KR" sz="1500" baseline="-25000" dirty="0"/>
              <a:t>2</a:t>
            </a:r>
            <a:r>
              <a:rPr lang="en-US" altLang="ko-KR" sz="1500" dirty="0"/>
              <a:t> AMF has increased by approximately 0.2 in </a:t>
            </a:r>
            <a:r>
              <a:rPr lang="en-US" altLang="ko-KR" sz="1500" dirty="0">
                <a:solidFill>
                  <a:srgbClr val="F41AA1"/>
                </a:solidFill>
              </a:rPr>
              <a:t>Southeast Asia </a:t>
            </a:r>
            <a:r>
              <a:rPr lang="en-US" altLang="ko-KR" sz="1500" dirty="0"/>
              <a:t>(Indonesia, Malaysia, etc.)</a:t>
            </a:r>
            <a:endParaRPr lang="ko-KR" altLang="en-US" sz="1500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3C10DC1-7B72-490C-BDE1-C0437F54D1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82793" r="34936" b="9524"/>
          <a:stretch/>
        </p:blipFill>
        <p:spPr>
          <a:xfrm>
            <a:off x="823680" y="6135133"/>
            <a:ext cx="2617648" cy="27523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D7D5678-87F4-498B-8C65-FFD4BD71E7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82793" r="34936" b="10428"/>
          <a:stretch/>
        </p:blipFill>
        <p:spPr>
          <a:xfrm>
            <a:off x="6550668" y="6127393"/>
            <a:ext cx="2617648" cy="24255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4681FA59-8D2E-4192-9A28-ED625A7EC5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82793" r="34936" b="9524"/>
          <a:stretch/>
        </p:blipFill>
        <p:spPr>
          <a:xfrm>
            <a:off x="3702954" y="6135133"/>
            <a:ext cx="2617648" cy="275238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0231B47F-1020-4F5F-B752-EFE3BF61AAA1}"/>
              </a:ext>
            </a:extLst>
          </p:cNvPr>
          <p:cNvSpPr/>
          <p:nvPr/>
        </p:nvSpPr>
        <p:spPr>
          <a:xfrm>
            <a:off x="1706442" y="870351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V2.0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924F5A0A-D0B8-4168-9C2D-1A080E7D24A2}"/>
              </a:ext>
            </a:extLst>
          </p:cNvPr>
          <p:cNvSpPr/>
          <p:nvPr/>
        </p:nvSpPr>
        <p:spPr>
          <a:xfrm>
            <a:off x="4514848" y="870351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41AA1"/>
                </a:solidFill>
                <a:latin typeface="+mj-lt"/>
              </a:rPr>
              <a:t>V2.1</a:t>
            </a:r>
            <a:endParaRPr lang="ko-KR" altLang="en-US" sz="1600" b="1" dirty="0">
              <a:solidFill>
                <a:srgbClr val="F41AA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B33380-3B04-43C1-BE30-866AEFDCD405}"/>
              </a:ext>
            </a:extLst>
          </p:cNvPr>
          <p:cNvSpPr txBox="1"/>
          <p:nvPr/>
        </p:nvSpPr>
        <p:spPr>
          <a:xfrm>
            <a:off x="823679" y="1312255"/>
            <a:ext cx="26176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Version 2 input data was used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54299C-2ADF-4043-ACA0-541CCED2A9CE}"/>
              </a:ext>
            </a:extLst>
          </p:cNvPr>
          <p:cNvSpPr txBox="1"/>
          <p:nvPr/>
        </p:nvSpPr>
        <p:spPr>
          <a:xfrm>
            <a:off x="3757960" y="1118116"/>
            <a:ext cx="244211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GEMS L2 AOD (V2.1), BSR (V3.0), CLD (V3.0), O3T (V2.1) were used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8960362-3949-4EFA-A69D-364E9295EAB8}"/>
              </a:ext>
            </a:extLst>
          </p:cNvPr>
          <p:cNvSpPr/>
          <p:nvPr/>
        </p:nvSpPr>
        <p:spPr>
          <a:xfrm>
            <a:off x="3192330" y="1410504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VS.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303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02FB4A-BBBD-460F-9292-C8FF856CB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t="26349" r="35122" b="17207"/>
          <a:stretch/>
        </p:blipFill>
        <p:spPr>
          <a:xfrm>
            <a:off x="823679" y="2043059"/>
            <a:ext cx="2617648" cy="203829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0B22E86-AF8F-4F6E-A8F8-4EDA743B1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3687173" y="2050799"/>
            <a:ext cx="2617648" cy="20382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A01ED10-5D68-4CA8-A5B6-F877DF029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6550668" y="2043059"/>
            <a:ext cx="2617648" cy="203829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E207F6D-7214-487D-B6B7-4D11A25318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823679" y="4089096"/>
            <a:ext cx="2617648" cy="203829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B6E438E-EE22-4B30-B569-148DC5EF8F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3702954" y="4089096"/>
            <a:ext cx="2617648" cy="203829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3494D47-EF5C-489A-A833-8A4F411B99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349" r="35122" b="17207"/>
          <a:stretch/>
        </p:blipFill>
        <p:spPr>
          <a:xfrm>
            <a:off x="6550668" y="4081356"/>
            <a:ext cx="2617648" cy="2038297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CE420A90-397B-4EF7-9569-7B3E5D7C122B}"/>
              </a:ext>
            </a:extLst>
          </p:cNvPr>
          <p:cNvSpPr/>
          <p:nvPr/>
        </p:nvSpPr>
        <p:spPr>
          <a:xfrm rot="16200000">
            <a:off x="-481087" y="2898449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06/2023 ~ 08/2023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628AFAA-A255-4C23-B4B0-404528B72B8E}"/>
              </a:ext>
            </a:extLst>
          </p:cNvPr>
          <p:cNvSpPr/>
          <p:nvPr/>
        </p:nvSpPr>
        <p:spPr>
          <a:xfrm rot="16200000">
            <a:off x="-481089" y="4923741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12/2023 ~ 02/2024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2160BDED-A60D-4D63-9735-42D95AA077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6" y="1823021"/>
            <a:ext cx="1385447" cy="42613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3C10DC1-7B72-490C-BDE1-C0437F54D1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82793" r="34936" b="9524"/>
          <a:stretch/>
        </p:blipFill>
        <p:spPr>
          <a:xfrm>
            <a:off x="823680" y="6135133"/>
            <a:ext cx="2617648" cy="27523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D7D5678-87F4-498B-8C65-FFD4BD71E7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82793" r="34936" b="10428"/>
          <a:stretch/>
        </p:blipFill>
        <p:spPr>
          <a:xfrm>
            <a:off x="6550668" y="6127393"/>
            <a:ext cx="2617648" cy="24255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4681FA59-8D2E-4192-9A28-ED625A7EC5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82793" r="34936" b="9524"/>
          <a:stretch/>
        </p:blipFill>
        <p:spPr>
          <a:xfrm>
            <a:off x="3702954" y="6135133"/>
            <a:ext cx="2617648" cy="27523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87EBE03-54E0-4982-BFAC-445A6FA657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9779" r="50821" b="42781"/>
          <a:stretch/>
        </p:blipFill>
        <p:spPr>
          <a:xfrm>
            <a:off x="9471003" y="2362670"/>
            <a:ext cx="2089193" cy="1478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5896818-3A2B-4136-B736-EABCF322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40511" r="50821" b="42049"/>
          <a:stretch/>
        </p:blipFill>
        <p:spPr>
          <a:xfrm>
            <a:off x="9471002" y="4140145"/>
            <a:ext cx="2089193" cy="14780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B5E6D9-CBC7-4769-8C45-D104736FCC6E}"/>
              </a:ext>
            </a:extLst>
          </p:cNvPr>
          <p:cNvSpPr txBox="1"/>
          <p:nvPr/>
        </p:nvSpPr>
        <p:spPr>
          <a:xfrm>
            <a:off x="9222220" y="5787990"/>
            <a:ext cx="26630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300" dirty="0"/>
              <a:t>Previously, surface reflectance climatology data was used, but after using BSR data, a tendency for </a:t>
            </a:r>
            <a:r>
              <a:rPr lang="en-US" altLang="ko-KR" sz="1300" dirty="0">
                <a:solidFill>
                  <a:srgbClr val="F41AA1"/>
                </a:solidFill>
              </a:rPr>
              <a:t>AMF to decrease was observed over Southeast China</a:t>
            </a:r>
            <a:endParaRPr lang="ko-KR" altLang="en-US" sz="1300" dirty="0">
              <a:solidFill>
                <a:srgbClr val="F41AA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1E3BDCE-83FE-4F48-9A51-D0F176FE9834}"/>
              </a:ext>
            </a:extLst>
          </p:cNvPr>
          <p:cNvSpPr/>
          <p:nvPr/>
        </p:nvSpPr>
        <p:spPr>
          <a:xfrm>
            <a:off x="7436313" y="2525197"/>
            <a:ext cx="872010" cy="684286"/>
          </a:xfrm>
          <a:prstGeom prst="rect">
            <a:avLst/>
          </a:prstGeom>
          <a:noFill/>
          <a:ln w="38100" cap="flat">
            <a:solidFill>
              <a:srgbClr val="D33B3B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B6B212C-8E9C-4206-AB5A-84DA11B122D5}"/>
              </a:ext>
            </a:extLst>
          </p:cNvPr>
          <p:cNvSpPr/>
          <p:nvPr/>
        </p:nvSpPr>
        <p:spPr>
          <a:xfrm>
            <a:off x="7436313" y="4575017"/>
            <a:ext cx="872010" cy="684286"/>
          </a:xfrm>
          <a:prstGeom prst="rect">
            <a:avLst/>
          </a:prstGeom>
          <a:noFill/>
          <a:ln w="38100" cap="flat">
            <a:solidFill>
              <a:srgbClr val="D33B3B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FE1AE6-AA32-49A2-A297-39F5477BCF22}"/>
              </a:ext>
            </a:extLst>
          </p:cNvPr>
          <p:cNvSpPr txBox="1"/>
          <p:nvPr/>
        </p:nvSpPr>
        <p:spPr>
          <a:xfrm>
            <a:off x="558268" y="349069"/>
            <a:ext cx="829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GEMS SO</a:t>
            </a:r>
            <a:r>
              <a:rPr lang="en-US" altLang="ko-KR" sz="28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V2.1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- Air mass factor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1B37A69-D456-4F70-BC71-BC4C09068AFE}"/>
              </a:ext>
            </a:extLst>
          </p:cNvPr>
          <p:cNvSpPr/>
          <p:nvPr/>
        </p:nvSpPr>
        <p:spPr>
          <a:xfrm>
            <a:off x="1706442" y="870351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V2.0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7DF9F45-96BC-449B-9AE1-0B0F138758F5}"/>
              </a:ext>
            </a:extLst>
          </p:cNvPr>
          <p:cNvSpPr/>
          <p:nvPr/>
        </p:nvSpPr>
        <p:spPr>
          <a:xfrm>
            <a:off x="4514848" y="870351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41AA1"/>
                </a:solidFill>
                <a:latin typeface="+mj-lt"/>
              </a:rPr>
              <a:t>V2.1</a:t>
            </a:r>
            <a:endParaRPr lang="ko-KR" altLang="en-US" sz="1600" b="1" dirty="0">
              <a:solidFill>
                <a:srgbClr val="F41AA1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A92370-EEF2-47D9-9DE5-77CCDE8BD331}"/>
              </a:ext>
            </a:extLst>
          </p:cNvPr>
          <p:cNvSpPr txBox="1"/>
          <p:nvPr/>
        </p:nvSpPr>
        <p:spPr>
          <a:xfrm>
            <a:off x="823679" y="1312255"/>
            <a:ext cx="26176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Version 2 input data was used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D48C61-48C4-4337-9F56-DFFAA37BB0AE}"/>
              </a:ext>
            </a:extLst>
          </p:cNvPr>
          <p:cNvSpPr txBox="1"/>
          <p:nvPr/>
        </p:nvSpPr>
        <p:spPr>
          <a:xfrm>
            <a:off x="3757960" y="1118116"/>
            <a:ext cx="244211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GEMS L2 AOD (V2.1), BSR (V3.0), CLD (V3.0), O3T (V2.1) were used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3C121735-A467-4491-804F-644F64A4A1FB}"/>
              </a:ext>
            </a:extLst>
          </p:cNvPr>
          <p:cNvSpPr/>
          <p:nvPr/>
        </p:nvSpPr>
        <p:spPr>
          <a:xfrm>
            <a:off x="3192330" y="1410504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VS.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F1328918-A5C1-4B08-A08B-2D1FEB251C05}"/>
              </a:ext>
            </a:extLst>
          </p:cNvPr>
          <p:cNvSpPr/>
          <p:nvPr/>
        </p:nvSpPr>
        <p:spPr>
          <a:xfrm>
            <a:off x="7066286" y="1287393"/>
            <a:ext cx="158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Difference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(V2.1 - V2.0)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443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8BA6883-4652-40F0-92A5-C3D8F2432602}"/>
              </a:ext>
            </a:extLst>
          </p:cNvPr>
          <p:cNvSpPr txBox="1"/>
          <p:nvPr/>
        </p:nvSpPr>
        <p:spPr>
          <a:xfrm>
            <a:off x="558268" y="349069"/>
            <a:ext cx="904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GEMS SO</a:t>
            </a:r>
            <a:r>
              <a:rPr lang="en-US" altLang="ko-KR" sz="28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V2.1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- Vertical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column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density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E86C2F6-E1A0-4E67-B8D1-B893E3946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6224" r="35218" b="17616"/>
          <a:stretch/>
        </p:blipFill>
        <p:spPr>
          <a:xfrm>
            <a:off x="823679" y="2043059"/>
            <a:ext cx="2617649" cy="20327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32CC5F0-AB7D-4419-A6DB-7D92A6CFEE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6226" r="35218" b="17615"/>
          <a:stretch/>
        </p:blipFill>
        <p:spPr>
          <a:xfrm>
            <a:off x="3687173" y="2043058"/>
            <a:ext cx="2617649" cy="203275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52C1F80-38D9-4E83-94AF-8D905FA706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6226" r="35218" b="17615"/>
          <a:stretch/>
        </p:blipFill>
        <p:spPr>
          <a:xfrm>
            <a:off x="6550667" y="2043058"/>
            <a:ext cx="2617649" cy="203275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35BC5AA-CB35-45F2-8910-765DF4BE21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6226" r="35218" b="5726"/>
          <a:stretch/>
        </p:blipFill>
        <p:spPr>
          <a:xfrm>
            <a:off x="823678" y="4089095"/>
            <a:ext cx="2617649" cy="24630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2EF43C4-4AFF-485D-9056-793FDC692A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6227" r="35218" b="5727"/>
          <a:stretch/>
        </p:blipFill>
        <p:spPr>
          <a:xfrm>
            <a:off x="3687173" y="4089096"/>
            <a:ext cx="2617649" cy="246309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1EDF3FF-5F00-4580-9BA0-0A00BCE31E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26225" r="35218" b="17616"/>
          <a:stretch/>
        </p:blipFill>
        <p:spPr>
          <a:xfrm>
            <a:off x="6550667" y="4089096"/>
            <a:ext cx="2617649" cy="203275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AD39D4AB-6CC9-44E1-B43B-07F2DF5897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82793" r="35493" b="9735"/>
          <a:stretch/>
        </p:blipFill>
        <p:spPr>
          <a:xfrm>
            <a:off x="6524625" y="6097970"/>
            <a:ext cx="2643691" cy="273305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C147C1FE-4D47-48D0-A410-720533CEE994}"/>
              </a:ext>
            </a:extLst>
          </p:cNvPr>
          <p:cNvSpPr/>
          <p:nvPr/>
        </p:nvSpPr>
        <p:spPr>
          <a:xfrm>
            <a:off x="1760584" y="1575998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V2.0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7435BEBE-55CE-41D7-A98E-E0A0108C7FBB}"/>
              </a:ext>
            </a:extLst>
          </p:cNvPr>
          <p:cNvSpPr/>
          <p:nvPr/>
        </p:nvSpPr>
        <p:spPr>
          <a:xfrm>
            <a:off x="4624079" y="1575998"/>
            <a:ext cx="74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V2.1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B692263-673D-4142-B322-ABE0B52E1B3B}"/>
              </a:ext>
            </a:extLst>
          </p:cNvPr>
          <p:cNvSpPr/>
          <p:nvPr/>
        </p:nvSpPr>
        <p:spPr>
          <a:xfrm>
            <a:off x="7066286" y="1452888"/>
            <a:ext cx="158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Difference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(V2.1 - V2.0)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D502FC0-0AF3-4555-AE53-9B5E0D0B14C5}"/>
              </a:ext>
            </a:extLst>
          </p:cNvPr>
          <p:cNvSpPr/>
          <p:nvPr/>
        </p:nvSpPr>
        <p:spPr>
          <a:xfrm rot="16200000">
            <a:off x="-481087" y="2898449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06/2023 ~ 08/2023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DCCCD386-09CC-4A03-9329-934CFEE9DCE5}"/>
              </a:ext>
            </a:extLst>
          </p:cNvPr>
          <p:cNvSpPr/>
          <p:nvPr/>
        </p:nvSpPr>
        <p:spPr>
          <a:xfrm rot="16200000">
            <a:off x="-481089" y="4923741"/>
            <a:ext cx="20252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12/2023 ~ 02/2024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DEA7C3-3617-49B3-BB88-8483929EDCA3}"/>
              </a:ext>
            </a:extLst>
          </p:cNvPr>
          <p:cNvSpPr txBox="1"/>
          <p:nvPr/>
        </p:nvSpPr>
        <p:spPr>
          <a:xfrm>
            <a:off x="9370790" y="4089095"/>
            <a:ext cx="23659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1500" dirty="0"/>
              <a:t>An increase in </a:t>
            </a:r>
            <a:r>
              <a:rPr lang="en-US" altLang="ko-KR" sz="1500" dirty="0">
                <a:solidFill>
                  <a:srgbClr val="F41AA1"/>
                </a:solidFill>
              </a:rPr>
              <a:t>SO</a:t>
            </a:r>
            <a:r>
              <a:rPr lang="en-US" altLang="ko-KR" sz="1500" baseline="-25000" dirty="0">
                <a:solidFill>
                  <a:srgbClr val="F41AA1"/>
                </a:solidFill>
              </a:rPr>
              <a:t>2</a:t>
            </a:r>
            <a:r>
              <a:rPr lang="en-US" altLang="ko-KR" sz="1500" dirty="0">
                <a:solidFill>
                  <a:srgbClr val="F41AA1"/>
                </a:solidFill>
              </a:rPr>
              <a:t> AMF over India has led to an increase</a:t>
            </a:r>
            <a:r>
              <a:rPr lang="en-US" altLang="ko-KR" sz="1500" dirty="0"/>
              <a:t> in SO</a:t>
            </a:r>
            <a:r>
              <a:rPr lang="en-US" altLang="ko-KR" sz="1500" baseline="-25000" dirty="0"/>
              <a:t>2</a:t>
            </a:r>
            <a:r>
              <a:rPr lang="en-US" altLang="ko-KR" sz="1500" dirty="0"/>
              <a:t> VCD by more than 1.5 DU</a:t>
            </a:r>
          </a:p>
          <a:p>
            <a:pPr algn="ctr">
              <a:lnSpc>
                <a:spcPct val="100000"/>
              </a:lnSpc>
            </a:pPr>
            <a:endParaRPr lang="en-US" altLang="ko-KR" sz="1500" dirty="0"/>
          </a:p>
          <a:p>
            <a:pPr algn="ctr">
              <a:lnSpc>
                <a:spcPct val="100000"/>
              </a:lnSpc>
            </a:pPr>
            <a:r>
              <a:rPr lang="en-US" altLang="ko-KR" sz="1500" dirty="0">
                <a:solidFill>
                  <a:srgbClr val="F41AA1"/>
                </a:solidFill>
              </a:rPr>
              <a:t>The SO</a:t>
            </a:r>
            <a:r>
              <a:rPr lang="en-US" altLang="ko-KR" sz="1500" baseline="-25000" dirty="0">
                <a:solidFill>
                  <a:srgbClr val="F41AA1"/>
                </a:solidFill>
              </a:rPr>
              <a:t>2</a:t>
            </a:r>
            <a:r>
              <a:rPr lang="en-US" altLang="ko-KR" sz="1500" dirty="0">
                <a:solidFill>
                  <a:srgbClr val="F41AA1"/>
                </a:solidFill>
              </a:rPr>
              <a:t> VCD changed in Southeast China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8DEB8898-C838-44C8-AEA5-56436D9DA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6" y="2156579"/>
            <a:ext cx="1385447" cy="4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1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25EC5C5D-9397-45C7-A55E-730AA4C592DF}"/>
              </a:ext>
            </a:extLst>
          </p:cNvPr>
          <p:cNvSpPr/>
          <p:nvPr/>
        </p:nvSpPr>
        <p:spPr>
          <a:xfrm>
            <a:off x="6985449" y="2024201"/>
            <a:ext cx="4309470" cy="2339174"/>
          </a:xfrm>
          <a:prstGeom prst="roundRect">
            <a:avLst>
              <a:gd name="adj" fmla="val 7259"/>
            </a:avLst>
          </a:pr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  <a:effectLst>
            <a:outerShdw blurRad="88900" dist="635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8D295-DD44-4D9A-A8D6-2E0438D199F8}"/>
              </a:ext>
            </a:extLst>
          </p:cNvPr>
          <p:cNvSpPr txBox="1"/>
          <p:nvPr/>
        </p:nvSpPr>
        <p:spPr>
          <a:xfrm>
            <a:off x="7135332" y="2952112"/>
            <a:ext cx="3930551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ko-KR" sz="1200" dirty="0"/>
              <a:t>SO</a:t>
            </a:r>
            <a:r>
              <a:rPr lang="en-US" altLang="ko-KR" sz="1200" baseline="-25000" dirty="0"/>
              <a:t>2</a:t>
            </a:r>
            <a:r>
              <a:rPr lang="en-US" altLang="ko-KR" sz="1200" dirty="0"/>
              <a:t> concentrations at known emission sources was compared with those measure by LEO satellite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ko-KR" sz="1200" dirty="0"/>
              <a:t>We used locations of emission sources with an 2023 annual output of more than 50 Kt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8EBF9CF-1B71-4AED-B863-9329A0ADEAF4}"/>
              </a:ext>
            </a:extLst>
          </p:cNvPr>
          <p:cNvSpPr/>
          <p:nvPr/>
        </p:nvSpPr>
        <p:spPr>
          <a:xfrm>
            <a:off x="7135332" y="2264944"/>
            <a:ext cx="397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</a:t>
            </a:r>
            <a:r>
              <a:rPr lang="en-US" altLang="ko-K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Version 2 catalogue </a:t>
            </a:r>
            <a:b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Fioletov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al., 2022)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DB496-C7B6-48B9-A4A6-B5C0FC7EB496}"/>
              </a:ext>
            </a:extLst>
          </p:cNvPr>
          <p:cNvSpPr txBox="1"/>
          <p:nvPr/>
        </p:nvSpPr>
        <p:spPr>
          <a:xfrm>
            <a:off x="2071254" y="748326"/>
            <a:ext cx="80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SO</a:t>
            </a:r>
            <a:r>
              <a:rPr lang="en-US" altLang="ko-KR" sz="28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hotspot in GEMS observation area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D99821F9-A52F-4CA4-A117-86490BDCC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9009" r="6320" b="905"/>
          <a:stretch/>
        </p:blipFill>
        <p:spPr>
          <a:xfrm>
            <a:off x="1440875" y="1776844"/>
            <a:ext cx="5482228" cy="420813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8CFE23C-8529-444B-9210-8D589ED71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449" y="4555866"/>
            <a:ext cx="1472751" cy="10320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4426BB-E5D0-4F66-8465-3ECDDF07433C}"/>
              </a:ext>
            </a:extLst>
          </p:cNvPr>
          <p:cNvSpPr txBox="1"/>
          <p:nvPr/>
        </p:nvSpPr>
        <p:spPr>
          <a:xfrm>
            <a:off x="1651020" y="5984982"/>
            <a:ext cx="50619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00" dirty="0">
                <a:solidFill>
                  <a:schemeClr val="bg1">
                    <a:lumMod val="50000"/>
                  </a:schemeClr>
                </a:solidFill>
                <a:ea typeface="나눔스퀘어 네오 Bold" panose="00000800000000000000" pitchFamily="2" charset="-127"/>
              </a:rPr>
              <a:t>(Power plant - 44; Oil and Gas - 1; Smelter - 1; Volcano - 13)</a:t>
            </a:r>
          </a:p>
        </p:txBody>
      </p:sp>
    </p:spTree>
    <p:extLst>
      <p:ext uri="{BB962C8B-B14F-4D97-AF65-F5344CB8AC3E}">
        <p14:creationId xmlns:p14="http://schemas.microsoft.com/office/powerpoint/2010/main" val="8883690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 - Arial">
      <a:majorFont>
        <a:latin typeface="Arial Black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33B3B"/>
        </a:solidFill>
        <a:ln w="952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7439</TotalTime>
  <Words>1252</Words>
  <Application>Microsoft Office PowerPoint</Application>
  <PresentationFormat>와이드스크린</PresentationFormat>
  <Paragraphs>238</Paragraphs>
  <Slides>17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Arial Black</vt:lpstr>
      <vt:lpstr>나눔스퀘어 네오 Regular</vt:lpstr>
      <vt:lpstr>나눔스퀘어 네오 Bold</vt:lpstr>
      <vt:lpstr>맑은 고딕</vt:lpstr>
      <vt:lpstr>Arial</vt:lpstr>
      <vt:lpstr>나눔스퀘어 ExtraBold</vt:lpstr>
      <vt:lpstr>나눔스퀘어 네오 ExtraBold</vt:lpstr>
      <vt:lpstr>PPTMON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정현 박</cp:lastModifiedBy>
  <cp:revision>247</cp:revision>
  <dcterms:created xsi:type="dcterms:W3CDTF">2019-04-06T05:20:47Z</dcterms:created>
  <dcterms:modified xsi:type="dcterms:W3CDTF">2024-08-28T20:58:45Z</dcterms:modified>
</cp:coreProperties>
</file>